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6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4660"/>
  </p:normalViewPr>
  <p:slideViewPr>
    <p:cSldViewPr snapToGrid="0">
      <p:cViewPr>
        <p:scale>
          <a:sx n="67" d="100"/>
          <a:sy n="67" d="100"/>
        </p:scale>
        <p:origin x="63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4" Type="http://schemas.openxmlformats.org/officeDocument/2006/relationships/image" Target="../media/image4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2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4" Type="http://schemas.openxmlformats.org/officeDocument/2006/relationships/image" Target="../media/image4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ADDD36-D837-4FD9-BEAB-057E2217F1CC}" type="doc">
      <dgm:prSet loTypeId="urn:microsoft.com/office/officeart/2018/2/layout/IconLabelDescriptionList" loCatId="icon" qsTypeId="urn:microsoft.com/office/officeart/2005/8/quickstyle/simple4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5D231889-F9D6-4A28-9DE4-30A6250976A7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Physics and Chemistry: Since the 1800s, we’ve known that certain gasses trap heat creating a greenhouse effect.</a:t>
          </a:r>
        </a:p>
      </dgm:t>
    </dgm:pt>
    <dgm:pt modelId="{FEF26F6E-9858-40F7-88C0-8F4FCFD59CF6}" type="parTrans" cxnId="{4527E79E-159E-4EBF-B9E3-F8E173349A13}">
      <dgm:prSet/>
      <dgm:spPr/>
      <dgm:t>
        <a:bodyPr/>
        <a:lstStyle/>
        <a:p>
          <a:endParaRPr lang="en-US"/>
        </a:p>
      </dgm:t>
    </dgm:pt>
    <dgm:pt modelId="{ED07CB64-F425-4165-8590-9E079BB4FCB7}" type="sibTrans" cxnId="{4527E79E-159E-4EBF-B9E3-F8E173349A13}">
      <dgm:prSet/>
      <dgm:spPr/>
      <dgm:t>
        <a:bodyPr/>
        <a:lstStyle/>
        <a:p>
          <a:endParaRPr lang="en-US"/>
        </a:p>
      </dgm:t>
    </dgm:pt>
    <dgm:pt modelId="{7A0ADAE7-56A9-4380-987E-93F83D0EB38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Water vapor and other aerosols </a:t>
          </a:r>
        </a:p>
      </dgm:t>
    </dgm:pt>
    <dgm:pt modelId="{AB563920-AEFB-4F8F-AA75-DA5BAA5A2F52}" type="parTrans" cxnId="{5521CE07-4EC6-4B37-94D5-B00FFDC94648}">
      <dgm:prSet/>
      <dgm:spPr/>
      <dgm:t>
        <a:bodyPr/>
        <a:lstStyle/>
        <a:p>
          <a:endParaRPr lang="en-US"/>
        </a:p>
      </dgm:t>
    </dgm:pt>
    <dgm:pt modelId="{678FC46A-EBA1-4B35-863E-37B196F58CC5}" type="sibTrans" cxnId="{5521CE07-4EC6-4B37-94D5-B00FFDC94648}">
      <dgm:prSet/>
      <dgm:spPr/>
      <dgm:t>
        <a:bodyPr/>
        <a:lstStyle/>
        <a:p>
          <a:endParaRPr lang="en-US"/>
        </a:p>
      </dgm:t>
    </dgm:pt>
    <dgm:pt modelId="{D28100C6-3BE6-42B5-AF18-3759653FC21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Nitrous Oxide</a:t>
          </a:r>
        </a:p>
      </dgm:t>
    </dgm:pt>
    <dgm:pt modelId="{C88FD587-0BF9-4E86-8E12-E6A00E3746B9}" type="parTrans" cxnId="{48429866-0B77-47C5-A0C5-B38F80892DB5}">
      <dgm:prSet/>
      <dgm:spPr/>
      <dgm:t>
        <a:bodyPr/>
        <a:lstStyle/>
        <a:p>
          <a:endParaRPr lang="en-US"/>
        </a:p>
      </dgm:t>
    </dgm:pt>
    <dgm:pt modelId="{D00F30CE-D77A-4F1A-8244-5DF2F537F4A0}" type="sibTrans" cxnId="{48429866-0B77-47C5-A0C5-B38F80892DB5}">
      <dgm:prSet/>
      <dgm:spPr/>
      <dgm:t>
        <a:bodyPr/>
        <a:lstStyle/>
        <a:p>
          <a:endParaRPr lang="en-US"/>
        </a:p>
      </dgm:t>
    </dgm:pt>
    <dgm:pt modelId="{423E9D47-E3B5-4D92-B92B-A2A1739BC95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Methane</a:t>
          </a:r>
        </a:p>
      </dgm:t>
    </dgm:pt>
    <dgm:pt modelId="{07FA989D-6966-41DC-8B88-22F0CD6EDCFE}" type="parTrans" cxnId="{5F005629-B71A-48B2-ADBD-D7E0E7E86A4C}">
      <dgm:prSet/>
      <dgm:spPr/>
      <dgm:t>
        <a:bodyPr/>
        <a:lstStyle/>
        <a:p>
          <a:endParaRPr lang="en-US"/>
        </a:p>
      </dgm:t>
    </dgm:pt>
    <dgm:pt modelId="{12FAE5FB-DD4E-41F0-A988-71A0CB11319B}" type="sibTrans" cxnId="{5F005629-B71A-48B2-ADBD-D7E0E7E86A4C}">
      <dgm:prSet/>
      <dgm:spPr/>
      <dgm:t>
        <a:bodyPr/>
        <a:lstStyle/>
        <a:p>
          <a:endParaRPr lang="en-US"/>
        </a:p>
      </dgm:t>
    </dgm:pt>
    <dgm:pt modelId="{DDAAE273-3B85-49CB-8E81-A2C18D7AB11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</a:t>
          </a:r>
          <a:r>
            <a:rPr lang="en-US" baseline="-25000"/>
            <a:t>2</a:t>
          </a:r>
          <a:r>
            <a:rPr lang="en-US"/>
            <a:t> </a:t>
          </a:r>
        </a:p>
      </dgm:t>
    </dgm:pt>
    <dgm:pt modelId="{BEF7A588-6653-4A0D-A6F9-0BE41C79BEA9}" type="parTrans" cxnId="{A3FB44E9-4360-4374-AF8F-46470A36FE4A}">
      <dgm:prSet/>
      <dgm:spPr/>
      <dgm:t>
        <a:bodyPr/>
        <a:lstStyle/>
        <a:p>
          <a:endParaRPr lang="en-US"/>
        </a:p>
      </dgm:t>
    </dgm:pt>
    <dgm:pt modelId="{C2563669-C0FD-49A3-9E0D-4340D417A561}" type="sibTrans" cxnId="{A3FB44E9-4360-4374-AF8F-46470A36FE4A}">
      <dgm:prSet/>
      <dgm:spPr/>
      <dgm:t>
        <a:bodyPr/>
        <a:lstStyle/>
        <a:p>
          <a:endParaRPr lang="en-US"/>
        </a:p>
      </dgm:t>
    </dgm:pt>
    <dgm:pt modelId="{836D18D6-8F06-445C-9309-4CBD0CC4BD1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All of these work by trapping energy from the sun.</a:t>
          </a:r>
        </a:p>
      </dgm:t>
    </dgm:pt>
    <dgm:pt modelId="{5CD8BA64-538F-443A-BC91-9694C1E2BBCF}" type="parTrans" cxnId="{3F040ECA-ADF7-48A4-9766-861CD79B2808}">
      <dgm:prSet/>
      <dgm:spPr/>
      <dgm:t>
        <a:bodyPr/>
        <a:lstStyle/>
        <a:p>
          <a:endParaRPr lang="en-US"/>
        </a:p>
      </dgm:t>
    </dgm:pt>
    <dgm:pt modelId="{531F3CE4-6989-4B47-8AB2-CC295E8B2464}" type="sibTrans" cxnId="{3F040ECA-ADF7-48A4-9766-861CD79B2808}">
      <dgm:prSet/>
      <dgm:spPr/>
      <dgm:t>
        <a:bodyPr/>
        <a:lstStyle/>
        <a:p>
          <a:endParaRPr lang="en-US"/>
        </a:p>
      </dgm:t>
    </dgm:pt>
    <dgm:pt modelId="{ABEE6CA6-DCF5-4838-A780-BDE9D82E15CC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Historical Record</a:t>
          </a:r>
        </a:p>
      </dgm:t>
    </dgm:pt>
    <dgm:pt modelId="{5AF1ED97-069B-4014-9BA3-607C0E340BBF}" type="parTrans" cxnId="{0DA981DA-B50F-497A-82C0-242E0A056409}">
      <dgm:prSet/>
      <dgm:spPr/>
      <dgm:t>
        <a:bodyPr/>
        <a:lstStyle/>
        <a:p>
          <a:endParaRPr lang="en-US"/>
        </a:p>
      </dgm:t>
    </dgm:pt>
    <dgm:pt modelId="{9F1A9CBE-4BC8-449F-9BA1-11FBAED32F68}" type="sibTrans" cxnId="{0DA981DA-B50F-497A-82C0-242E0A056409}">
      <dgm:prSet/>
      <dgm:spPr/>
      <dgm:t>
        <a:bodyPr/>
        <a:lstStyle/>
        <a:p>
          <a:endParaRPr lang="en-US"/>
        </a:p>
      </dgm:t>
    </dgm:pt>
    <dgm:pt modelId="{0FF402EE-0D7D-4F27-A12E-A08078B4ED5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Reconstruction of historical temperatures using deep sea sediments and ice cores from the arctic and Antarctic. Scientists use the ratio of the two naturally occurring isotopes of oxygen, </a:t>
          </a:r>
          <a:r>
            <a:rPr lang="en-US" baseline="30000"/>
            <a:t>18</a:t>
          </a:r>
          <a:r>
            <a:rPr lang="en-US"/>
            <a:t>O and </a:t>
          </a:r>
          <a:r>
            <a:rPr lang="en-US" baseline="30000"/>
            <a:t>16</a:t>
          </a:r>
          <a:r>
            <a:rPr lang="en-US"/>
            <a:t>O, to extrapolate temperature data before the historical record, and direct measurement statistically adjusted to control for biased readings after the advent of regular meteorological record keeping.</a:t>
          </a:r>
        </a:p>
      </dgm:t>
    </dgm:pt>
    <dgm:pt modelId="{AD70C0CC-AE14-44BC-BFF7-3F910D045DCE}" type="parTrans" cxnId="{29082ED0-F77C-46DE-A47C-937CEEDCEC6C}">
      <dgm:prSet/>
      <dgm:spPr/>
      <dgm:t>
        <a:bodyPr/>
        <a:lstStyle/>
        <a:p>
          <a:endParaRPr lang="en-US"/>
        </a:p>
      </dgm:t>
    </dgm:pt>
    <dgm:pt modelId="{FA76FDAC-BD7D-412D-B900-7B2E82F4F730}" type="sibTrans" cxnId="{29082ED0-F77C-46DE-A47C-937CEEDCEC6C}">
      <dgm:prSet/>
      <dgm:spPr/>
      <dgm:t>
        <a:bodyPr/>
        <a:lstStyle/>
        <a:p>
          <a:endParaRPr lang="en-US"/>
        </a:p>
      </dgm:t>
    </dgm:pt>
    <dgm:pt modelId="{6E6D35AD-17D6-42CB-A68B-46119405CD2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Direct measurement of historical CO</a:t>
          </a:r>
          <a:r>
            <a:rPr lang="en-US" baseline="-25000"/>
            <a:t>2</a:t>
          </a:r>
          <a:r>
            <a:rPr lang="en-US"/>
            <a:t> concentrations from air trapped in ice cores collected from arctic and Antarctic, as well as direct measurement of atmospheric CO</a:t>
          </a:r>
          <a:r>
            <a:rPr lang="en-US" baseline="-25000"/>
            <a:t>2</a:t>
          </a:r>
          <a:r>
            <a:rPr lang="en-US"/>
            <a:t> concentrations in the contemporary period. </a:t>
          </a:r>
        </a:p>
      </dgm:t>
    </dgm:pt>
    <dgm:pt modelId="{23EAF351-8DB2-4109-A5C7-1927F36AE696}" type="parTrans" cxnId="{49F883B2-6354-4380-934B-D717BB5963B6}">
      <dgm:prSet/>
      <dgm:spPr/>
      <dgm:t>
        <a:bodyPr/>
        <a:lstStyle/>
        <a:p>
          <a:endParaRPr lang="en-US"/>
        </a:p>
      </dgm:t>
    </dgm:pt>
    <dgm:pt modelId="{5FC59649-00AA-46D8-9ABA-D23072BEC580}" type="sibTrans" cxnId="{49F883B2-6354-4380-934B-D717BB5963B6}">
      <dgm:prSet/>
      <dgm:spPr/>
      <dgm:t>
        <a:bodyPr/>
        <a:lstStyle/>
        <a:p>
          <a:endParaRPr lang="en-US"/>
        </a:p>
      </dgm:t>
    </dgm:pt>
    <dgm:pt modelId="{0CACB89B-669D-4D41-A05A-4590F4AF2A33}" type="pres">
      <dgm:prSet presAssocID="{88ADDD36-D837-4FD9-BEAB-057E2217F1CC}" presName="root" presStyleCnt="0">
        <dgm:presLayoutVars>
          <dgm:dir/>
          <dgm:resizeHandles val="exact"/>
        </dgm:presLayoutVars>
      </dgm:prSet>
      <dgm:spPr/>
    </dgm:pt>
    <dgm:pt modelId="{ADEF9B76-2E2B-4DC2-9BF5-EEA9AFBA4212}" type="pres">
      <dgm:prSet presAssocID="{5D231889-F9D6-4A28-9DE4-30A6250976A7}" presName="compNode" presStyleCnt="0"/>
      <dgm:spPr/>
    </dgm:pt>
    <dgm:pt modelId="{ECF523D9-1AAC-447E-B499-CDF656FBC39E}" type="pres">
      <dgm:prSet presAssocID="{5D231889-F9D6-4A28-9DE4-30A6250976A7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n"/>
        </a:ext>
      </dgm:extLst>
    </dgm:pt>
    <dgm:pt modelId="{3C994E92-0C0D-480A-8A89-0D9D969262CB}" type="pres">
      <dgm:prSet presAssocID="{5D231889-F9D6-4A28-9DE4-30A6250976A7}" presName="iconSpace" presStyleCnt="0"/>
      <dgm:spPr/>
    </dgm:pt>
    <dgm:pt modelId="{98D4BDE1-D790-4ABA-9833-DF66BD07DFDF}" type="pres">
      <dgm:prSet presAssocID="{5D231889-F9D6-4A28-9DE4-30A6250976A7}" presName="parTx" presStyleLbl="revTx" presStyleIdx="0" presStyleCnt="4">
        <dgm:presLayoutVars>
          <dgm:chMax val="0"/>
          <dgm:chPref val="0"/>
        </dgm:presLayoutVars>
      </dgm:prSet>
      <dgm:spPr/>
    </dgm:pt>
    <dgm:pt modelId="{D9B4EA90-C25C-4702-BD0A-E63329C02934}" type="pres">
      <dgm:prSet presAssocID="{5D231889-F9D6-4A28-9DE4-30A6250976A7}" presName="txSpace" presStyleCnt="0"/>
      <dgm:spPr/>
    </dgm:pt>
    <dgm:pt modelId="{98DD99BE-A04C-4D52-90AE-6A9AF1C7621E}" type="pres">
      <dgm:prSet presAssocID="{5D231889-F9D6-4A28-9DE4-30A6250976A7}" presName="desTx" presStyleLbl="revTx" presStyleIdx="1" presStyleCnt="4">
        <dgm:presLayoutVars/>
      </dgm:prSet>
      <dgm:spPr/>
    </dgm:pt>
    <dgm:pt modelId="{01E709C4-780D-49B4-9753-C60CBCCFBFF1}" type="pres">
      <dgm:prSet presAssocID="{ED07CB64-F425-4165-8590-9E079BB4FCB7}" presName="sibTrans" presStyleCnt="0"/>
      <dgm:spPr/>
    </dgm:pt>
    <dgm:pt modelId="{5986F93C-41D6-4317-B96E-9D0E433A206B}" type="pres">
      <dgm:prSet presAssocID="{ABEE6CA6-DCF5-4838-A780-BDE9D82E15CC}" presName="compNode" presStyleCnt="0"/>
      <dgm:spPr/>
    </dgm:pt>
    <dgm:pt modelId="{53FA1B73-1F52-4C03-82FA-2E8A33A5EBDA}" type="pres">
      <dgm:prSet presAssocID="{ABEE6CA6-DCF5-4838-A780-BDE9D82E15CC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rrow: Slight curve"/>
        </a:ext>
      </dgm:extLst>
    </dgm:pt>
    <dgm:pt modelId="{3A44B497-0765-4CE1-8083-FB70CEAED14A}" type="pres">
      <dgm:prSet presAssocID="{ABEE6CA6-DCF5-4838-A780-BDE9D82E15CC}" presName="iconSpace" presStyleCnt="0"/>
      <dgm:spPr/>
    </dgm:pt>
    <dgm:pt modelId="{750073D8-2B62-410D-8D41-6F7263F7EE36}" type="pres">
      <dgm:prSet presAssocID="{ABEE6CA6-DCF5-4838-A780-BDE9D82E15CC}" presName="parTx" presStyleLbl="revTx" presStyleIdx="2" presStyleCnt="4">
        <dgm:presLayoutVars>
          <dgm:chMax val="0"/>
          <dgm:chPref val="0"/>
        </dgm:presLayoutVars>
      </dgm:prSet>
      <dgm:spPr/>
    </dgm:pt>
    <dgm:pt modelId="{5AA6F263-B854-46D2-B010-2FF35801BD66}" type="pres">
      <dgm:prSet presAssocID="{ABEE6CA6-DCF5-4838-A780-BDE9D82E15CC}" presName="txSpace" presStyleCnt="0"/>
      <dgm:spPr/>
    </dgm:pt>
    <dgm:pt modelId="{45B47293-591D-46B7-A6A0-E52422E847FB}" type="pres">
      <dgm:prSet presAssocID="{ABEE6CA6-DCF5-4838-A780-BDE9D82E15CC}" presName="desTx" presStyleLbl="revTx" presStyleIdx="3" presStyleCnt="4">
        <dgm:presLayoutVars/>
      </dgm:prSet>
      <dgm:spPr/>
    </dgm:pt>
  </dgm:ptLst>
  <dgm:cxnLst>
    <dgm:cxn modelId="{5521CE07-4EC6-4B37-94D5-B00FFDC94648}" srcId="{5D231889-F9D6-4A28-9DE4-30A6250976A7}" destId="{7A0ADAE7-56A9-4380-987E-93F83D0EB389}" srcOrd="0" destOrd="0" parTransId="{AB563920-AEFB-4F8F-AA75-DA5BAA5A2F52}" sibTransId="{678FC46A-EBA1-4B35-863E-37B196F58CC5}"/>
    <dgm:cxn modelId="{3218FE10-5583-4D79-9205-270C204BF421}" type="presOf" srcId="{5D231889-F9D6-4A28-9DE4-30A6250976A7}" destId="{98D4BDE1-D790-4ABA-9833-DF66BD07DFDF}" srcOrd="0" destOrd="0" presId="urn:microsoft.com/office/officeart/2018/2/layout/IconLabelDescriptionList"/>
    <dgm:cxn modelId="{07A99C16-297C-4861-ACBC-E8216A81F8DB}" type="presOf" srcId="{7A0ADAE7-56A9-4380-987E-93F83D0EB389}" destId="{98DD99BE-A04C-4D52-90AE-6A9AF1C7621E}" srcOrd="0" destOrd="0" presId="urn:microsoft.com/office/officeart/2018/2/layout/IconLabelDescriptionList"/>
    <dgm:cxn modelId="{5F005629-B71A-48B2-ADBD-D7E0E7E86A4C}" srcId="{5D231889-F9D6-4A28-9DE4-30A6250976A7}" destId="{423E9D47-E3B5-4D92-B92B-A2A1739BC952}" srcOrd="2" destOrd="0" parTransId="{07FA989D-6966-41DC-8B88-22F0CD6EDCFE}" sibTransId="{12FAE5FB-DD4E-41F0-A988-71A0CB11319B}"/>
    <dgm:cxn modelId="{875E3939-4034-4D14-BA4E-BD7E65E9E1C2}" type="presOf" srcId="{88ADDD36-D837-4FD9-BEAB-057E2217F1CC}" destId="{0CACB89B-669D-4D41-A05A-4590F4AF2A33}" srcOrd="0" destOrd="0" presId="urn:microsoft.com/office/officeart/2018/2/layout/IconLabelDescriptionList"/>
    <dgm:cxn modelId="{684ADA65-E328-41B5-9288-C8EAEFD1C4C5}" type="presOf" srcId="{D28100C6-3BE6-42B5-AF18-3759653FC213}" destId="{98DD99BE-A04C-4D52-90AE-6A9AF1C7621E}" srcOrd="0" destOrd="1" presId="urn:microsoft.com/office/officeart/2018/2/layout/IconLabelDescriptionList"/>
    <dgm:cxn modelId="{4C317766-0F0B-4553-8DD5-3E3A94E35E01}" type="presOf" srcId="{836D18D6-8F06-445C-9309-4CBD0CC4BD13}" destId="{98DD99BE-A04C-4D52-90AE-6A9AF1C7621E}" srcOrd="0" destOrd="4" presId="urn:microsoft.com/office/officeart/2018/2/layout/IconLabelDescriptionList"/>
    <dgm:cxn modelId="{48429866-0B77-47C5-A0C5-B38F80892DB5}" srcId="{5D231889-F9D6-4A28-9DE4-30A6250976A7}" destId="{D28100C6-3BE6-42B5-AF18-3759653FC213}" srcOrd="1" destOrd="0" parTransId="{C88FD587-0BF9-4E86-8E12-E6A00E3746B9}" sibTransId="{D00F30CE-D77A-4F1A-8244-5DF2F537F4A0}"/>
    <dgm:cxn modelId="{E3CD076C-FF27-46B3-A590-A90F86879326}" type="presOf" srcId="{ABEE6CA6-DCF5-4838-A780-BDE9D82E15CC}" destId="{750073D8-2B62-410D-8D41-6F7263F7EE36}" srcOrd="0" destOrd="0" presId="urn:microsoft.com/office/officeart/2018/2/layout/IconLabelDescriptionList"/>
    <dgm:cxn modelId="{68DC9858-BF91-4BEC-A555-A1169B6BD7BC}" type="presOf" srcId="{DDAAE273-3B85-49CB-8E81-A2C18D7AB110}" destId="{98DD99BE-A04C-4D52-90AE-6A9AF1C7621E}" srcOrd="0" destOrd="3" presId="urn:microsoft.com/office/officeart/2018/2/layout/IconLabelDescriptionList"/>
    <dgm:cxn modelId="{4527E79E-159E-4EBF-B9E3-F8E173349A13}" srcId="{88ADDD36-D837-4FD9-BEAB-057E2217F1CC}" destId="{5D231889-F9D6-4A28-9DE4-30A6250976A7}" srcOrd="0" destOrd="0" parTransId="{FEF26F6E-9858-40F7-88C0-8F4FCFD59CF6}" sibTransId="{ED07CB64-F425-4165-8590-9E079BB4FCB7}"/>
    <dgm:cxn modelId="{49F883B2-6354-4380-934B-D717BB5963B6}" srcId="{ABEE6CA6-DCF5-4838-A780-BDE9D82E15CC}" destId="{6E6D35AD-17D6-42CB-A68B-46119405CD26}" srcOrd="1" destOrd="0" parTransId="{23EAF351-8DB2-4109-A5C7-1927F36AE696}" sibTransId="{5FC59649-00AA-46D8-9ABA-D23072BEC580}"/>
    <dgm:cxn modelId="{D4F5D1C5-9A5C-41E6-A8C0-61FD2B0B14BD}" type="presOf" srcId="{6E6D35AD-17D6-42CB-A68B-46119405CD26}" destId="{45B47293-591D-46B7-A6A0-E52422E847FB}" srcOrd="0" destOrd="1" presId="urn:microsoft.com/office/officeart/2018/2/layout/IconLabelDescriptionList"/>
    <dgm:cxn modelId="{3F040ECA-ADF7-48A4-9766-861CD79B2808}" srcId="{5D231889-F9D6-4A28-9DE4-30A6250976A7}" destId="{836D18D6-8F06-445C-9309-4CBD0CC4BD13}" srcOrd="4" destOrd="0" parTransId="{5CD8BA64-538F-443A-BC91-9694C1E2BBCF}" sibTransId="{531F3CE4-6989-4B47-8AB2-CC295E8B2464}"/>
    <dgm:cxn modelId="{29082ED0-F77C-46DE-A47C-937CEEDCEC6C}" srcId="{ABEE6CA6-DCF5-4838-A780-BDE9D82E15CC}" destId="{0FF402EE-0D7D-4F27-A12E-A08078B4ED5B}" srcOrd="0" destOrd="0" parTransId="{AD70C0CC-AE14-44BC-BFF7-3F910D045DCE}" sibTransId="{FA76FDAC-BD7D-412D-B900-7B2E82F4F730}"/>
    <dgm:cxn modelId="{D63AABD7-5A63-4B1D-8796-8CA21A4002BA}" type="presOf" srcId="{0FF402EE-0D7D-4F27-A12E-A08078B4ED5B}" destId="{45B47293-591D-46B7-A6A0-E52422E847FB}" srcOrd="0" destOrd="0" presId="urn:microsoft.com/office/officeart/2018/2/layout/IconLabelDescriptionList"/>
    <dgm:cxn modelId="{0DA981DA-B50F-497A-82C0-242E0A056409}" srcId="{88ADDD36-D837-4FD9-BEAB-057E2217F1CC}" destId="{ABEE6CA6-DCF5-4838-A780-BDE9D82E15CC}" srcOrd="1" destOrd="0" parTransId="{5AF1ED97-069B-4014-9BA3-607C0E340BBF}" sibTransId="{9F1A9CBE-4BC8-449F-9BA1-11FBAED32F68}"/>
    <dgm:cxn modelId="{A3FB44E9-4360-4374-AF8F-46470A36FE4A}" srcId="{5D231889-F9D6-4A28-9DE4-30A6250976A7}" destId="{DDAAE273-3B85-49CB-8E81-A2C18D7AB110}" srcOrd="3" destOrd="0" parTransId="{BEF7A588-6653-4A0D-A6F9-0BE41C79BEA9}" sibTransId="{C2563669-C0FD-49A3-9E0D-4340D417A561}"/>
    <dgm:cxn modelId="{DAA8B1EC-4461-4A9E-886D-7C6336E234BE}" type="presOf" srcId="{423E9D47-E3B5-4D92-B92B-A2A1739BC952}" destId="{98DD99BE-A04C-4D52-90AE-6A9AF1C7621E}" srcOrd="0" destOrd="2" presId="urn:microsoft.com/office/officeart/2018/2/layout/IconLabelDescriptionList"/>
    <dgm:cxn modelId="{20BC4687-A3D5-45E1-8E96-247CB322E6C1}" type="presParOf" srcId="{0CACB89B-669D-4D41-A05A-4590F4AF2A33}" destId="{ADEF9B76-2E2B-4DC2-9BF5-EEA9AFBA4212}" srcOrd="0" destOrd="0" presId="urn:microsoft.com/office/officeart/2018/2/layout/IconLabelDescriptionList"/>
    <dgm:cxn modelId="{D0066CEE-4A55-4F4D-95D0-EB3B2F8EF240}" type="presParOf" srcId="{ADEF9B76-2E2B-4DC2-9BF5-EEA9AFBA4212}" destId="{ECF523D9-1AAC-447E-B499-CDF656FBC39E}" srcOrd="0" destOrd="0" presId="urn:microsoft.com/office/officeart/2018/2/layout/IconLabelDescriptionList"/>
    <dgm:cxn modelId="{A60418DD-0D25-4D85-9C60-E5D2332DC7FD}" type="presParOf" srcId="{ADEF9B76-2E2B-4DC2-9BF5-EEA9AFBA4212}" destId="{3C994E92-0C0D-480A-8A89-0D9D969262CB}" srcOrd="1" destOrd="0" presId="urn:microsoft.com/office/officeart/2018/2/layout/IconLabelDescriptionList"/>
    <dgm:cxn modelId="{506DB4BA-5C64-45DB-8D46-F333E90334F4}" type="presParOf" srcId="{ADEF9B76-2E2B-4DC2-9BF5-EEA9AFBA4212}" destId="{98D4BDE1-D790-4ABA-9833-DF66BD07DFDF}" srcOrd="2" destOrd="0" presId="urn:microsoft.com/office/officeart/2018/2/layout/IconLabelDescriptionList"/>
    <dgm:cxn modelId="{63D4A71D-FE0E-4C47-9EC1-8F7DB1589A09}" type="presParOf" srcId="{ADEF9B76-2E2B-4DC2-9BF5-EEA9AFBA4212}" destId="{D9B4EA90-C25C-4702-BD0A-E63329C02934}" srcOrd="3" destOrd="0" presId="urn:microsoft.com/office/officeart/2018/2/layout/IconLabelDescriptionList"/>
    <dgm:cxn modelId="{0FD44E75-BD2D-423D-8076-A27BF8C4EC5F}" type="presParOf" srcId="{ADEF9B76-2E2B-4DC2-9BF5-EEA9AFBA4212}" destId="{98DD99BE-A04C-4D52-90AE-6A9AF1C7621E}" srcOrd="4" destOrd="0" presId="urn:microsoft.com/office/officeart/2018/2/layout/IconLabelDescriptionList"/>
    <dgm:cxn modelId="{2261B7D0-CD1C-458D-991C-0FFEF589C34F}" type="presParOf" srcId="{0CACB89B-669D-4D41-A05A-4590F4AF2A33}" destId="{01E709C4-780D-49B4-9753-C60CBCCFBFF1}" srcOrd="1" destOrd="0" presId="urn:microsoft.com/office/officeart/2018/2/layout/IconLabelDescriptionList"/>
    <dgm:cxn modelId="{DE7299F1-15B8-4727-BB98-C4AD31F6D6A8}" type="presParOf" srcId="{0CACB89B-669D-4D41-A05A-4590F4AF2A33}" destId="{5986F93C-41D6-4317-B96E-9D0E433A206B}" srcOrd="2" destOrd="0" presId="urn:microsoft.com/office/officeart/2018/2/layout/IconLabelDescriptionList"/>
    <dgm:cxn modelId="{E0ADAF1E-3124-4C76-AF75-0E608093177E}" type="presParOf" srcId="{5986F93C-41D6-4317-B96E-9D0E433A206B}" destId="{53FA1B73-1F52-4C03-82FA-2E8A33A5EBDA}" srcOrd="0" destOrd="0" presId="urn:microsoft.com/office/officeart/2018/2/layout/IconLabelDescriptionList"/>
    <dgm:cxn modelId="{EBED5E9D-0668-4B16-81D6-65C2F44F54B5}" type="presParOf" srcId="{5986F93C-41D6-4317-B96E-9D0E433A206B}" destId="{3A44B497-0765-4CE1-8083-FB70CEAED14A}" srcOrd="1" destOrd="0" presId="urn:microsoft.com/office/officeart/2018/2/layout/IconLabelDescriptionList"/>
    <dgm:cxn modelId="{5A369688-09B6-4266-B12D-6716E94592B8}" type="presParOf" srcId="{5986F93C-41D6-4317-B96E-9D0E433A206B}" destId="{750073D8-2B62-410D-8D41-6F7263F7EE36}" srcOrd="2" destOrd="0" presId="urn:microsoft.com/office/officeart/2018/2/layout/IconLabelDescriptionList"/>
    <dgm:cxn modelId="{B729C3CB-295D-4973-8093-A902F6FB8E31}" type="presParOf" srcId="{5986F93C-41D6-4317-B96E-9D0E433A206B}" destId="{5AA6F263-B854-46D2-B010-2FF35801BD66}" srcOrd="3" destOrd="0" presId="urn:microsoft.com/office/officeart/2018/2/layout/IconLabelDescriptionList"/>
    <dgm:cxn modelId="{A203F8D4-E6E4-4E35-A0F1-A312E84E6C85}" type="presParOf" srcId="{5986F93C-41D6-4317-B96E-9D0E433A206B}" destId="{45B47293-591D-46B7-A6A0-E52422E847FB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876900-74CA-45D5-9A2D-C4D597ABF125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B7AC81F1-F5C9-4E9F-9C47-E0B07985A555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Comparisons to other sources of GHG emissions.</a:t>
          </a:r>
        </a:p>
      </dgm:t>
    </dgm:pt>
    <dgm:pt modelId="{4460E31C-E239-4DDC-9B30-74BA03D71CCF}" type="parTrans" cxnId="{BA56243A-4C15-4418-98C0-B0C8D17E8021}">
      <dgm:prSet/>
      <dgm:spPr/>
      <dgm:t>
        <a:bodyPr/>
        <a:lstStyle/>
        <a:p>
          <a:endParaRPr lang="en-US"/>
        </a:p>
      </dgm:t>
    </dgm:pt>
    <dgm:pt modelId="{2107D4FD-D5A4-4D27-AC25-E349CE821581}" type="sibTrans" cxnId="{BA56243A-4C15-4418-98C0-B0C8D17E8021}">
      <dgm:prSet/>
      <dgm:spPr/>
      <dgm:t>
        <a:bodyPr/>
        <a:lstStyle/>
        <a:p>
          <a:endParaRPr lang="en-US"/>
        </a:p>
      </dgm:t>
    </dgm:pt>
    <dgm:pt modelId="{DBBECE09-EC52-4328-BB79-4D1DFBC1882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Scientists can rule out other possible sources of GHG to conclude that human caused emissions are currently the primary driver of climate change.</a:t>
          </a:r>
        </a:p>
      </dgm:t>
    </dgm:pt>
    <dgm:pt modelId="{7F42D044-41AA-4F2E-B872-6F21DCB25F06}" type="parTrans" cxnId="{3AF40B68-2C41-4EAD-A561-73784E959604}">
      <dgm:prSet/>
      <dgm:spPr/>
      <dgm:t>
        <a:bodyPr/>
        <a:lstStyle/>
        <a:p>
          <a:endParaRPr lang="en-US"/>
        </a:p>
      </dgm:t>
    </dgm:pt>
    <dgm:pt modelId="{1D7FAF3B-84E3-47C4-AEEC-2BC4DEF0CD4F}" type="sibTrans" cxnId="{3AF40B68-2C41-4EAD-A561-73784E959604}">
      <dgm:prSet/>
      <dgm:spPr/>
      <dgm:t>
        <a:bodyPr/>
        <a:lstStyle/>
        <a:p>
          <a:endParaRPr lang="en-US"/>
        </a:p>
      </dgm:t>
    </dgm:pt>
    <dgm:pt modelId="{2ABB7AC8-B81F-46CB-927C-5A901FF02C0D}">
      <dgm:prSet/>
      <dgm:spPr/>
      <dgm:t>
        <a:bodyPr/>
        <a:lstStyle/>
        <a:p>
          <a:r>
            <a:rPr lang="en-US"/>
            <a:t>Volcanoes, for example, emit a much smaller amount of GHG globally each year than we are finding in the atmosphere.</a:t>
          </a:r>
        </a:p>
      </dgm:t>
    </dgm:pt>
    <dgm:pt modelId="{CAC84102-C9F4-4DBA-8C51-35568907D6A8}" type="parTrans" cxnId="{81069623-9F93-4CDD-AA89-63DC2381AB90}">
      <dgm:prSet/>
      <dgm:spPr/>
      <dgm:t>
        <a:bodyPr/>
        <a:lstStyle/>
        <a:p>
          <a:endParaRPr lang="en-US"/>
        </a:p>
      </dgm:t>
    </dgm:pt>
    <dgm:pt modelId="{9E217C78-DA5D-4407-9167-B5B231A7A6B1}" type="sibTrans" cxnId="{81069623-9F93-4CDD-AA89-63DC2381AB90}">
      <dgm:prSet/>
      <dgm:spPr/>
      <dgm:t>
        <a:bodyPr/>
        <a:lstStyle/>
        <a:p>
          <a:endParaRPr lang="en-US"/>
        </a:p>
      </dgm:t>
    </dgm:pt>
    <dgm:pt modelId="{885F4663-84AF-4067-9D32-5EB7DC28F50F}">
      <dgm:prSet/>
      <dgm:spPr/>
      <dgm:t>
        <a:bodyPr/>
        <a:lstStyle/>
        <a:p>
          <a:r>
            <a:rPr lang="en-US"/>
            <a:t>GHG from human sources have a different chemical signature than GRG from other sources; a different carbon isotope from fossil fuels.</a:t>
          </a:r>
        </a:p>
      </dgm:t>
    </dgm:pt>
    <dgm:pt modelId="{427FD9A6-AA0C-471C-AB69-53B18570287F}" type="parTrans" cxnId="{CB1E0A74-784C-46AD-B45C-3D827B320E0A}">
      <dgm:prSet/>
      <dgm:spPr/>
      <dgm:t>
        <a:bodyPr/>
        <a:lstStyle/>
        <a:p>
          <a:endParaRPr lang="en-US"/>
        </a:p>
      </dgm:t>
    </dgm:pt>
    <dgm:pt modelId="{FEC6E016-0363-43EC-AA19-4AF2DA13FCF3}" type="sibTrans" cxnId="{CB1E0A74-784C-46AD-B45C-3D827B320E0A}">
      <dgm:prSet/>
      <dgm:spPr/>
      <dgm:t>
        <a:bodyPr/>
        <a:lstStyle/>
        <a:p>
          <a:endParaRPr lang="en-US"/>
        </a:p>
      </dgm:t>
    </dgm:pt>
    <dgm:pt modelId="{5DE07E63-9D78-4035-B215-2E0032CB9496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Comparisons to other causes of warming.</a:t>
          </a:r>
        </a:p>
      </dgm:t>
    </dgm:pt>
    <dgm:pt modelId="{B30D7E7B-A6CB-4FE6-8415-8F1C2A6358F0}" type="parTrans" cxnId="{4A3CA725-B55C-4785-9DF9-8950325FD6C1}">
      <dgm:prSet/>
      <dgm:spPr/>
      <dgm:t>
        <a:bodyPr/>
        <a:lstStyle/>
        <a:p>
          <a:endParaRPr lang="en-US"/>
        </a:p>
      </dgm:t>
    </dgm:pt>
    <dgm:pt modelId="{BF9091E1-0B12-450B-ACA5-33A6252E3B09}" type="sibTrans" cxnId="{4A3CA725-B55C-4785-9DF9-8950325FD6C1}">
      <dgm:prSet/>
      <dgm:spPr/>
      <dgm:t>
        <a:bodyPr/>
        <a:lstStyle/>
        <a:p>
          <a:endParaRPr lang="en-US"/>
        </a:p>
      </dgm:t>
    </dgm:pt>
    <dgm:pt modelId="{381438F2-B456-4EFE-AC16-16781AE4C6C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Scientists can rule out other potential causes of rising temperatures such as changes in earth’s orbit. </a:t>
          </a:r>
        </a:p>
      </dgm:t>
    </dgm:pt>
    <dgm:pt modelId="{354D488F-CC31-49E6-9E04-07BD6ABB8A39}" type="parTrans" cxnId="{AA642FFF-AD7A-4AC4-9AF6-B270DA38ADDF}">
      <dgm:prSet/>
      <dgm:spPr/>
      <dgm:t>
        <a:bodyPr/>
        <a:lstStyle/>
        <a:p>
          <a:endParaRPr lang="en-US"/>
        </a:p>
      </dgm:t>
    </dgm:pt>
    <dgm:pt modelId="{2933D20D-475F-4AC0-83D6-00AFD2EDFCFE}" type="sibTrans" cxnId="{AA642FFF-AD7A-4AC4-9AF6-B270DA38ADDF}">
      <dgm:prSet/>
      <dgm:spPr/>
      <dgm:t>
        <a:bodyPr/>
        <a:lstStyle/>
        <a:p>
          <a:endParaRPr lang="en-US"/>
        </a:p>
      </dgm:t>
    </dgm:pt>
    <dgm:pt modelId="{B335C3DD-4B45-4821-9449-ACEA36A9C670}">
      <dgm:prSet/>
      <dgm:spPr/>
      <dgm:t>
        <a:bodyPr/>
        <a:lstStyle/>
        <a:p>
          <a:r>
            <a:rPr lang="en-US"/>
            <a:t>GHGs create a specific pattern of warming. The temperature rises near the surfaces, but this is paired with cooling of the upper atmosphere. </a:t>
          </a:r>
        </a:p>
      </dgm:t>
    </dgm:pt>
    <dgm:pt modelId="{44BAF190-67CD-4970-A6C4-C6328D51A255}" type="parTrans" cxnId="{E3D729CE-9E8D-4001-AE88-71996690B922}">
      <dgm:prSet/>
      <dgm:spPr/>
      <dgm:t>
        <a:bodyPr/>
        <a:lstStyle/>
        <a:p>
          <a:endParaRPr lang="en-US"/>
        </a:p>
      </dgm:t>
    </dgm:pt>
    <dgm:pt modelId="{B36F75A4-08C0-4721-8089-161C7F428749}" type="sibTrans" cxnId="{E3D729CE-9E8D-4001-AE88-71996690B922}">
      <dgm:prSet/>
      <dgm:spPr/>
      <dgm:t>
        <a:bodyPr/>
        <a:lstStyle/>
        <a:p>
          <a:endParaRPr lang="en-US"/>
        </a:p>
      </dgm:t>
    </dgm:pt>
    <dgm:pt modelId="{769C57A2-3DE0-447F-A56C-49C62C74A91C}">
      <dgm:prSet/>
      <dgm:spPr/>
      <dgm:t>
        <a:bodyPr/>
        <a:lstStyle/>
        <a:p>
          <a:r>
            <a:rPr lang="en-US"/>
            <a:t>Orbital changes would warm the atmosphere more uniformly. </a:t>
          </a:r>
        </a:p>
      </dgm:t>
    </dgm:pt>
    <dgm:pt modelId="{AD23FA6D-F5FE-4536-B1D3-3FFD7637B05B}" type="parTrans" cxnId="{05E0D611-2D83-4CC7-AF33-1FBFE99A7764}">
      <dgm:prSet/>
      <dgm:spPr/>
      <dgm:t>
        <a:bodyPr/>
        <a:lstStyle/>
        <a:p>
          <a:endParaRPr lang="en-US"/>
        </a:p>
      </dgm:t>
    </dgm:pt>
    <dgm:pt modelId="{FB36D4B0-8438-4821-9492-15C7AC225D98}" type="sibTrans" cxnId="{05E0D611-2D83-4CC7-AF33-1FBFE99A7764}">
      <dgm:prSet/>
      <dgm:spPr/>
      <dgm:t>
        <a:bodyPr/>
        <a:lstStyle/>
        <a:p>
          <a:endParaRPr lang="en-US"/>
        </a:p>
      </dgm:t>
    </dgm:pt>
    <dgm:pt modelId="{13DA6C2E-19E4-430F-BBEC-D6D56700EADC}" type="pres">
      <dgm:prSet presAssocID="{82876900-74CA-45D5-9A2D-C4D597ABF125}" presName="root" presStyleCnt="0">
        <dgm:presLayoutVars>
          <dgm:dir/>
          <dgm:resizeHandles val="exact"/>
        </dgm:presLayoutVars>
      </dgm:prSet>
      <dgm:spPr/>
    </dgm:pt>
    <dgm:pt modelId="{07871470-5500-462C-BBB8-391B3948CFE0}" type="pres">
      <dgm:prSet presAssocID="{B7AC81F1-F5C9-4E9F-9C47-E0B07985A555}" presName="compNode" presStyleCnt="0"/>
      <dgm:spPr/>
    </dgm:pt>
    <dgm:pt modelId="{11FF5FD7-1F66-4179-A223-23488FDE7E23}" type="pres">
      <dgm:prSet presAssocID="{B7AC81F1-F5C9-4E9F-9C47-E0B07985A555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C851AA6-1C39-4AE9-94EB-F763644FB7AF}" type="pres">
      <dgm:prSet presAssocID="{B7AC81F1-F5C9-4E9F-9C47-E0B07985A555}" presName="iconSpace" presStyleCnt="0"/>
      <dgm:spPr/>
    </dgm:pt>
    <dgm:pt modelId="{24C1BAB6-7884-4A2B-860D-76B011915C79}" type="pres">
      <dgm:prSet presAssocID="{B7AC81F1-F5C9-4E9F-9C47-E0B07985A555}" presName="parTx" presStyleLbl="revTx" presStyleIdx="0" presStyleCnt="4">
        <dgm:presLayoutVars>
          <dgm:chMax val="0"/>
          <dgm:chPref val="0"/>
        </dgm:presLayoutVars>
      </dgm:prSet>
      <dgm:spPr/>
    </dgm:pt>
    <dgm:pt modelId="{A4A3F598-51A3-4480-9887-AB5576E4D566}" type="pres">
      <dgm:prSet presAssocID="{B7AC81F1-F5C9-4E9F-9C47-E0B07985A555}" presName="txSpace" presStyleCnt="0"/>
      <dgm:spPr/>
    </dgm:pt>
    <dgm:pt modelId="{075C2116-3E59-4E8F-9535-97114D620D8B}" type="pres">
      <dgm:prSet presAssocID="{B7AC81F1-F5C9-4E9F-9C47-E0B07985A555}" presName="desTx" presStyleLbl="revTx" presStyleIdx="1" presStyleCnt="4">
        <dgm:presLayoutVars/>
      </dgm:prSet>
      <dgm:spPr/>
    </dgm:pt>
    <dgm:pt modelId="{1DD0C0E4-651E-4576-9D6C-735A387B9735}" type="pres">
      <dgm:prSet presAssocID="{2107D4FD-D5A4-4D27-AC25-E349CE821581}" presName="sibTrans" presStyleCnt="0"/>
      <dgm:spPr/>
    </dgm:pt>
    <dgm:pt modelId="{F61BC79D-130A-4E0D-8D34-9A6F46DCAFE9}" type="pres">
      <dgm:prSet presAssocID="{5DE07E63-9D78-4035-B215-2E0032CB9496}" presName="compNode" presStyleCnt="0"/>
      <dgm:spPr/>
    </dgm:pt>
    <dgm:pt modelId="{13D23234-B6BC-41A8-93C9-56261CA979FF}" type="pres">
      <dgm:prSet presAssocID="{5DE07E63-9D78-4035-B215-2E0032CB9496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n"/>
        </a:ext>
      </dgm:extLst>
    </dgm:pt>
    <dgm:pt modelId="{EDAB4EAB-AD1F-4498-862C-2479062FDBE2}" type="pres">
      <dgm:prSet presAssocID="{5DE07E63-9D78-4035-B215-2E0032CB9496}" presName="iconSpace" presStyleCnt="0"/>
      <dgm:spPr/>
    </dgm:pt>
    <dgm:pt modelId="{32A106F5-6177-43BF-AE92-81625CBF6FFB}" type="pres">
      <dgm:prSet presAssocID="{5DE07E63-9D78-4035-B215-2E0032CB9496}" presName="parTx" presStyleLbl="revTx" presStyleIdx="2" presStyleCnt="4">
        <dgm:presLayoutVars>
          <dgm:chMax val="0"/>
          <dgm:chPref val="0"/>
        </dgm:presLayoutVars>
      </dgm:prSet>
      <dgm:spPr/>
    </dgm:pt>
    <dgm:pt modelId="{52A3FDBB-0929-455F-B378-85BB1599306E}" type="pres">
      <dgm:prSet presAssocID="{5DE07E63-9D78-4035-B215-2E0032CB9496}" presName="txSpace" presStyleCnt="0"/>
      <dgm:spPr/>
    </dgm:pt>
    <dgm:pt modelId="{F17F9BBC-671E-452D-BF89-36576ED97EC4}" type="pres">
      <dgm:prSet presAssocID="{5DE07E63-9D78-4035-B215-2E0032CB9496}" presName="desTx" presStyleLbl="revTx" presStyleIdx="3" presStyleCnt="4">
        <dgm:presLayoutVars/>
      </dgm:prSet>
      <dgm:spPr/>
    </dgm:pt>
  </dgm:ptLst>
  <dgm:cxnLst>
    <dgm:cxn modelId="{05E0D611-2D83-4CC7-AF33-1FBFE99A7764}" srcId="{381438F2-B456-4EFE-AC16-16781AE4C6CA}" destId="{769C57A2-3DE0-447F-A56C-49C62C74A91C}" srcOrd="1" destOrd="0" parTransId="{AD23FA6D-F5FE-4536-B1D3-3FFD7637B05B}" sibTransId="{FB36D4B0-8438-4821-9492-15C7AC225D98}"/>
    <dgm:cxn modelId="{81069623-9F93-4CDD-AA89-63DC2381AB90}" srcId="{DBBECE09-EC52-4328-BB79-4D1DFBC18829}" destId="{2ABB7AC8-B81F-46CB-927C-5A901FF02C0D}" srcOrd="0" destOrd="0" parTransId="{CAC84102-C9F4-4DBA-8C51-35568907D6A8}" sibTransId="{9E217C78-DA5D-4407-9167-B5B231A7A6B1}"/>
    <dgm:cxn modelId="{4A3CA725-B55C-4785-9DF9-8950325FD6C1}" srcId="{82876900-74CA-45D5-9A2D-C4D597ABF125}" destId="{5DE07E63-9D78-4035-B215-2E0032CB9496}" srcOrd="1" destOrd="0" parTransId="{B30D7E7B-A6CB-4FE6-8415-8F1C2A6358F0}" sibTransId="{BF9091E1-0B12-450B-ACA5-33A6252E3B09}"/>
    <dgm:cxn modelId="{C1C21C2D-5FA5-4347-9DDB-60B501834AED}" type="presOf" srcId="{B7AC81F1-F5C9-4E9F-9C47-E0B07985A555}" destId="{24C1BAB6-7884-4A2B-860D-76B011915C79}" srcOrd="0" destOrd="0" presId="urn:microsoft.com/office/officeart/2018/2/layout/IconLabelDescriptionList"/>
    <dgm:cxn modelId="{F9649F32-EF37-492A-B9B7-03AB91BCEC75}" type="presOf" srcId="{769C57A2-3DE0-447F-A56C-49C62C74A91C}" destId="{F17F9BBC-671E-452D-BF89-36576ED97EC4}" srcOrd="0" destOrd="2" presId="urn:microsoft.com/office/officeart/2018/2/layout/IconLabelDescriptionList"/>
    <dgm:cxn modelId="{BA56243A-4C15-4418-98C0-B0C8D17E8021}" srcId="{82876900-74CA-45D5-9A2D-C4D597ABF125}" destId="{B7AC81F1-F5C9-4E9F-9C47-E0B07985A555}" srcOrd="0" destOrd="0" parTransId="{4460E31C-E239-4DDC-9B30-74BA03D71CCF}" sibTransId="{2107D4FD-D5A4-4D27-AC25-E349CE821581}"/>
    <dgm:cxn modelId="{50D4A55B-5A58-49D1-A857-5BCF0890EFDC}" type="presOf" srcId="{5DE07E63-9D78-4035-B215-2E0032CB9496}" destId="{32A106F5-6177-43BF-AE92-81625CBF6FFB}" srcOrd="0" destOrd="0" presId="urn:microsoft.com/office/officeart/2018/2/layout/IconLabelDescriptionList"/>
    <dgm:cxn modelId="{3AF40B68-2C41-4EAD-A561-73784E959604}" srcId="{B7AC81F1-F5C9-4E9F-9C47-E0B07985A555}" destId="{DBBECE09-EC52-4328-BB79-4D1DFBC18829}" srcOrd="0" destOrd="0" parTransId="{7F42D044-41AA-4F2E-B872-6F21DCB25F06}" sibTransId="{1D7FAF3B-84E3-47C4-AEEC-2BC4DEF0CD4F}"/>
    <dgm:cxn modelId="{0556A273-B6B8-4483-BA91-08E4BA0F9652}" type="presOf" srcId="{82876900-74CA-45D5-9A2D-C4D597ABF125}" destId="{13DA6C2E-19E4-430F-BBEC-D6D56700EADC}" srcOrd="0" destOrd="0" presId="urn:microsoft.com/office/officeart/2018/2/layout/IconLabelDescriptionList"/>
    <dgm:cxn modelId="{CB1E0A74-784C-46AD-B45C-3D827B320E0A}" srcId="{DBBECE09-EC52-4328-BB79-4D1DFBC18829}" destId="{885F4663-84AF-4067-9D32-5EB7DC28F50F}" srcOrd="1" destOrd="0" parTransId="{427FD9A6-AA0C-471C-AB69-53B18570287F}" sibTransId="{FEC6E016-0363-43EC-AA19-4AF2DA13FCF3}"/>
    <dgm:cxn modelId="{3041B5BD-CFA3-4AF4-8805-12583F148400}" type="presOf" srcId="{381438F2-B456-4EFE-AC16-16781AE4C6CA}" destId="{F17F9BBC-671E-452D-BF89-36576ED97EC4}" srcOrd="0" destOrd="0" presId="urn:microsoft.com/office/officeart/2018/2/layout/IconLabelDescriptionList"/>
    <dgm:cxn modelId="{16E645C5-899F-42B4-A275-CC04D9062E91}" type="presOf" srcId="{B335C3DD-4B45-4821-9449-ACEA36A9C670}" destId="{F17F9BBC-671E-452D-BF89-36576ED97EC4}" srcOrd="0" destOrd="1" presId="urn:microsoft.com/office/officeart/2018/2/layout/IconLabelDescriptionList"/>
    <dgm:cxn modelId="{E3D729CE-9E8D-4001-AE88-71996690B922}" srcId="{381438F2-B456-4EFE-AC16-16781AE4C6CA}" destId="{B335C3DD-4B45-4821-9449-ACEA36A9C670}" srcOrd="0" destOrd="0" parTransId="{44BAF190-67CD-4970-A6C4-C6328D51A255}" sibTransId="{B36F75A4-08C0-4721-8089-161C7F428749}"/>
    <dgm:cxn modelId="{492856F3-4801-4B60-99C8-5939751482E5}" type="presOf" srcId="{2ABB7AC8-B81F-46CB-927C-5A901FF02C0D}" destId="{075C2116-3E59-4E8F-9535-97114D620D8B}" srcOrd="0" destOrd="1" presId="urn:microsoft.com/office/officeart/2018/2/layout/IconLabelDescriptionList"/>
    <dgm:cxn modelId="{199D59FD-BDF0-47FA-9514-780D1D2CBDFF}" type="presOf" srcId="{DBBECE09-EC52-4328-BB79-4D1DFBC18829}" destId="{075C2116-3E59-4E8F-9535-97114D620D8B}" srcOrd="0" destOrd="0" presId="urn:microsoft.com/office/officeart/2018/2/layout/IconLabelDescriptionList"/>
    <dgm:cxn modelId="{AA642FFF-AD7A-4AC4-9AF6-B270DA38ADDF}" srcId="{5DE07E63-9D78-4035-B215-2E0032CB9496}" destId="{381438F2-B456-4EFE-AC16-16781AE4C6CA}" srcOrd="0" destOrd="0" parTransId="{354D488F-CC31-49E6-9E04-07BD6ABB8A39}" sibTransId="{2933D20D-475F-4AC0-83D6-00AFD2EDFCFE}"/>
    <dgm:cxn modelId="{123F7DFF-2A9E-438E-9CE5-703372A31E51}" type="presOf" srcId="{885F4663-84AF-4067-9D32-5EB7DC28F50F}" destId="{075C2116-3E59-4E8F-9535-97114D620D8B}" srcOrd="0" destOrd="2" presId="urn:microsoft.com/office/officeart/2018/2/layout/IconLabelDescriptionList"/>
    <dgm:cxn modelId="{3DE36AB5-CBAD-4C48-8525-25D59A85F809}" type="presParOf" srcId="{13DA6C2E-19E4-430F-BBEC-D6D56700EADC}" destId="{07871470-5500-462C-BBB8-391B3948CFE0}" srcOrd="0" destOrd="0" presId="urn:microsoft.com/office/officeart/2018/2/layout/IconLabelDescriptionList"/>
    <dgm:cxn modelId="{DC86446F-232B-477C-8EB3-A2F71816E714}" type="presParOf" srcId="{07871470-5500-462C-BBB8-391B3948CFE0}" destId="{11FF5FD7-1F66-4179-A223-23488FDE7E23}" srcOrd="0" destOrd="0" presId="urn:microsoft.com/office/officeart/2018/2/layout/IconLabelDescriptionList"/>
    <dgm:cxn modelId="{08447FB5-422C-4B5E-B39E-85C63A5E67C1}" type="presParOf" srcId="{07871470-5500-462C-BBB8-391B3948CFE0}" destId="{CC851AA6-1C39-4AE9-94EB-F763644FB7AF}" srcOrd="1" destOrd="0" presId="urn:microsoft.com/office/officeart/2018/2/layout/IconLabelDescriptionList"/>
    <dgm:cxn modelId="{728BA9F8-83AC-4385-9179-C76586100411}" type="presParOf" srcId="{07871470-5500-462C-BBB8-391B3948CFE0}" destId="{24C1BAB6-7884-4A2B-860D-76B011915C79}" srcOrd="2" destOrd="0" presId="urn:microsoft.com/office/officeart/2018/2/layout/IconLabelDescriptionList"/>
    <dgm:cxn modelId="{B3889A68-52F5-479C-A3EB-70B93EA3F51F}" type="presParOf" srcId="{07871470-5500-462C-BBB8-391B3948CFE0}" destId="{A4A3F598-51A3-4480-9887-AB5576E4D566}" srcOrd="3" destOrd="0" presId="urn:microsoft.com/office/officeart/2018/2/layout/IconLabelDescriptionList"/>
    <dgm:cxn modelId="{EFA35021-DB17-4268-9F55-E16E0094FAF1}" type="presParOf" srcId="{07871470-5500-462C-BBB8-391B3948CFE0}" destId="{075C2116-3E59-4E8F-9535-97114D620D8B}" srcOrd="4" destOrd="0" presId="urn:microsoft.com/office/officeart/2018/2/layout/IconLabelDescriptionList"/>
    <dgm:cxn modelId="{F888595E-F4AD-4607-B2D1-4FB490C19395}" type="presParOf" srcId="{13DA6C2E-19E4-430F-BBEC-D6D56700EADC}" destId="{1DD0C0E4-651E-4576-9D6C-735A387B9735}" srcOrd="1" destOrd="0" presId="urn:microsoft.com/office/officeart/2018/2/layout/IconLabelDescriptionList"/>
    <dgm:cxn modelId="{C71FD3C1-97CA-421F-BA67-2E0861AE01F7}" type="presParOf" srcId="{13DA6C2E-19E4-430F-BBEC-D6D56700EADC}" destId="{F61BC79D-130A-4E0D-8D34-9A6F46DCAFE9}" srcOrd="2" destOrd="0" presId="urn:microsoft.com/office/officeart/2018/2/layout/IconLabelDescriptionList"/>
    <dgm:cxn modelId="{B1A0AAA5-E2D5-4301-B890-C87BB13327B7}" type="presParOf" srcId="{F61BC79D-130A-4E0D-8D34-9A6F46DCAFE9}" destId="{13D23234-B6BC-41A8-93C9-56261CA979FF}" srcOrd="0" destOrd="0" presId="urn:microsoft.com/office/officeart/2018/2/layout/IconLabelDescriptionList"/>
    <dgm:cxn modelId="{C718AC85-D4ED-42F9-9BDA-B0AAD65CD42C}" type="presParOf" srcId="{F61BC79D-130A-4E0D-8D34-9A6F46DCAFE9}" destId="{EDAB4EAB-AD1F-4498-862C-2479062FDBE2}" srcOrd="1" destOrd="0" presId="urn:microsoft.com/office/officeart/2018/2/layout/IconLabelDescriptionList"/>
    <dgm:cxn modelId="{4021F8F5-5449-4EB2-9C17-DF890F371930}" type="presParOf" srcId="{F61BC79D-130A-4E0D-8D34-9A6F46DCAFE9}" destId="{32A106F5-6177-43BF-AE92-81625CBF6FFB}" srcOrd="2" destOrd="0" presId="urn:microsoft.com/office/officeart/2018/2/layout/IconLabelDescriptionList"/>
    <dgm:cxn modelId="{3D9B7607-5202-4482-86D5-C658B1EEB98D}" type="presParOf" srcId="{F61BC79D-130A-4E0D-8D34-9A6F46DCAFE9}" destId="{52A3FDBB-0929-455F-B378-85BB1599306E}" srcOrd="3" destOrd="0" presId="urn:microsoft.com/office/officeart/2018/2/layout/IconLabelDescriptionList"/>
    <dgm:cxn modelId="{B0F33256-C940-44C5-9A07-7B31080A0464}" type="presParOf" srcId="{F61BC79D-130A-4E0D-8D34-9A6F46DCAFE9}" destId="{F17F9BBC-671E-452D-BF89-36576ED97EC4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F523D9-1AAC-447E-B499-CDF656FBC39E}">
      <dsp:nvSpPr>
        <dsp:cNvPr id="0" name=""/>
        <dsp:cNvSpPr/>
      </dsp:nvSpPr>
      <dsp:spPr>
        <a:xfrm>
          <a:off x="559800" y="169973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8D4BDE1-D790-4ABA-9833-DF66BD07DFDF}">
      <dsp:nvSpPr>
        <dsp:cNvPr id="0" name=""/>
        <dsp:cNvSpPr/>
      </dsp:nvSpPr>
      <dsp:spPr>
        <a:xfrm>
          <a:off x="559800" y="1854463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Physics and Chemistry: Since the 1800s, we’ve known that certain gasses trap heat creating a greenhouse effect.</a:t>
          </a:r>
        </a:p>
      </dsp:txBody>
      <dsp:txXfrm>
        <a:off x="559800" y="1854463"/>
        <a:ext cx="4320000" cy="648000"/>
      </dsp:txXfrm>
    </dsp:sp>
    <dsp:sp modelId="{98DD99BE-A04C-4D52-90AE-6A9AF1C7621E}">
      <dsp:nvSpPr>
        <dsp:cNvPr id="0" name=""/>
        <dsp:cNvSpPr/>
      </dsp:nvSpPr>
      <dsp:spPr>
        <a:xfrm>
          <a:off x="559800" y="2582690"/>
          <a:ext cx="4320000" cy="1598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Water vapor and other aerosols 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Nitrous Oxide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Methane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CO</a:t>
          </a:r>
          <a:r>
            <a:rPr lang="en-US" sz="1100" kern="1200" baseline="-25000"/>
            <a:t>2</a:t>
          </a:r>
          <a:r>
            <a:rPr lang="en-US" sz="1100" kern="1200"/>
            <a:t> 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All of these work by trapping energy from the sun.</a:t>
          </a:r>
        </a:p>
      </dsp:txBody>
      <dsp:txXfrm>
        <a:off x="559800" y="2582690"/>
        <a:ext cx="4320000" cy="1598673"/>
      </dsp:txXfrm>
    </dsp:sp>
    <dsp:sp modelId="{53FA1B73-1F52-4C03-82FA-2E8A33A5EBDA}">
      <dsp:nvSpPr>
        <dsp:cNvPr id="0" name=""/>
        <dsp:cNvSpPr/>
      </dsp:nvSpPr>
      <dsp:spPr>
        <a:xfrm>
          <a:off x="5635800" y="169973"/>
          <a:ext cx="1512000" cy="1512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50073D8-2B62-410D-8D41-6F7263F7EE36}">
      <dsp:nvSpPr>
        <dsp:cNvPr id="0" name=""/>
        <dsp:cNvSpPr/>
      </dsp:nvSpPr>
      <dsp:spPr>
        <a:xfrm>
          <a:off x="5635800" y="1854463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Historical Record</a:t>
          </a:r>
        </a:p>
      </dsp:txBody>
      <dsp:txXfrm>
        <a:off x="5635800" y="1854463"/>
        <a:ext cx="4320000" cy="648000"/>
      </dsp:txXfrm>
    </dsp:sp>
    <dsp:sp modelId="{45B47293-591D-46B7-A6A0-E52422E847FB}">
      <dsp:nvSpPr>
        <dsp:cNvPr id="0" name=""/>
        <dsp:cNvSpPr/>
      </dsp:nvSpPr>
      <dsp:spPr>
        <a:xfrm>
          <a:off x="5635800" y="2582690"/>
          <a:ext cx="4320000" cy="1598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Reconstruction of historical temperatures using deep sea sediments and ice cores from the arctic and Antarctic. Scientists use the ratio of the two naturally occurring isotopes of oxygen, </a:t>
          </a:r>
          <a:r>
            <a:rPr lang="en-US" sz="1100" kern="1200" baseline="30000"/>
            <a:t>18</a:t>
          </a:r>
          <a:r>
            <a:rPr lang="en-US" sz="1100" kern="1200"/>
            <a:t>O and </a:t>
          </a:r>
          <a:r>
            <a:rPr lang="en-US" sz="1100" kern="1200" baseline="30000"/>
            <a:t>16</a:t>
          </a:r>
          <a:r>
            <a:rPr lang="en-US" sz="1100" kern="1200"/>
            <a:t>O, to extrapolate temperature data before the historical record, and direct measurement statistically adjusted to control for biased readings after the advent of regular meteorological record keeping.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Direct measurement of historical CO</a:t>
          </a:r>
          <a:r>
            <a:rPr lang="en-US" sz="1100" kern="1200" baseline="-25000"/>
            <a:t>2</a:t>
          </a:r>
          <a:r>
            <a:rPr lang="en-US" sz="1100" kern="1200"/>
            <a:t> concentrations from air trapped in ice cores collected from arctic and Antarctic, as well as direct measurement of atmospheric CO</a:t>
          </a:r>
          <a:r>
            <a:rPr lang="en-US" sz="1100" kern="1200" baseline="-25000"/>
            <a:t>2</a:t>
          </a:r>
          <a:r>
            <a:rPr lang="en-US" sz="1100" kern="1200"/>
            <a:t> concentrations in the contemporary period. </a:t>
          </a:r>
        </a:p>
      </dsp:txBody>
      <dsp:txXfrm>
        <a:off x="5635800" y="2582690"/>
        <a:ext cx="4320000" cy="15986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FF5FD7-1F66-4179-A223-23488FDE7E23}">
      <dsp:nvSpPr>
        <dsp:cNvPr id="0" name=""/>
        <dsp:cNvSpPr/>
      </dsp:nvSpPr>
      <dsp:spPr>
        <a:xfrm>
          <a:off x="564387" y="0"/>
          <a:ext cx="1510523" cy="145054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C1BAB6-7884-4A2B-860D-76B011915C79}">
      <dsp:nvSpPr>
        <dsp:cNvPr id="0" name=""/>
        <dsp:cNvSpPr/>
      </dsp:nvSpPr>
      <dsp:spPr>
        <a:xfrm>
          <a:off x="564387" y="1630218"/>
          <a:ext cx="4315781" cy="6216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Comparisons to other sources of GHG emissions.</a:t>
          </a:r>
        </a:p>
      </dsp:txBody>
      <dsp:txXfrm>
        <a:off x="564387" y="1630218"/>
        <a:ext cx="4315781" cy="621660"/>
      </dsp:txXfrm>
    </dsp:sp>
    <dsp:sp modelId="{075C2116-3E59-4E8F-9535-97114D620D8B}">
      <dsp:nvSpPr>
        <dsp:cNvPr id="0" name=""/>
        <dsp:cNvSpPr/>
      </dsp:nvSpPr>
      <dsp:spPr>
        <a:xfrm>
          <a:off x="564387" y="2335449"/>
          <a:ext cx="4315781" cy="2015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Scientists can rule out other possible sources of GHG to conclude that human caused emissions are currently the primary driver of climate change.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Volcanoes, for example, emit a much smaller amount of GHG globally each year than we are finding in the atmosphere.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GHG from human sources have a different chemical signature than GRG from other sources; a different carbon isotope from fossil fuels.</a:t>
          </a:r>
        </a:p>
      </dsp:txBody>
      <dsp:txXfrm>
        <a:off x="564387" y="2335449"/>
        <a:ext cx="4315781" cy="2015888"/>
      </dsp:txXfrm>
    </dsp:sp>
    <dsp:sp modelId="{13D23234-B6BC-41A8-93C9-56261CA979FF}">
      <dsp:nvSpPr>
        <dsp:cNvPr id="0" name=""/>
        <dsp:cNvSpPr/>
      </dsp:nvSpPr>
      <dsp:spPr>
        <a:xfrm>
          <a:off x="5635430" y="0"/>
          <a:ext cx="1510523" cy="145054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A106F5-6177-43BF-AE92-81625CBF6FFB}">
      <dsp:nvSpPr>
        <dsp:cNvPr id="0" name=""/>
        <dsp:cNvSpPr/>
      </dsp:nvSpPr>
      <dsp:spPr>
        <a:xfrm>
          <a:off x="5635430" y="1630218"/>
          <a:ext cx="4315781" cy="6216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Comparisons to other causes of warming.</a:t>
          </a:r>
        </a:p>
      </dsp:txBody>
      <dsp:txXfrm>
        <a:off x="5635430" y="1630218"/>
        <a:ext cx="4315781" cy="621660"/>
      </dsp:txXfrm>
    </dsp:sp>
    <dsp:sp modelId="{F17F9BBC-671E-452D-BF89-36576ED97EC4}">
      <dsp:nvSpPr>
        <dsp:cNvPr id="0" name=""/>
        <dsp:cNvSpPr/>
      </dsp:nvSpPr>
      <dsp:spPr>
        <a:xfrm>
          <a:off x="5635430" y="2335449"/>
          <a:ext cx="4315781" cy="2015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Scientists can rule out other potential causes of rising temperatures such as changes in earth’s orbit.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GHGs create a specific pattern of warming. The temperature rises near the surfaces, but this is paired with cooling of the upper atmosphere.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Orbital changes would warm the atmosphere more uniformly. </a:t>
          </a:r>
        </a:p>
      </dsp:txBody>
      <dsp:txXfrm>
        <a:off x="5635430" y="2335449"/>
        <a:ext cx="4315781" cy="20158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ADE64-F40E-42C9-875C-CF7832DB0C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94479C-A5B9-4BF2-9970-EB1592BE20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0AB56E-1B56-45A5-9441-A2093951C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D2804-08A2-430E-B872-0679206E8E3C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6D313D-B3C9-43DB-BA27-F8DF7FAAB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A99820-11D6-428B-8843-CCD7981D8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76185-6FEF-40B0-A458-630D3E147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488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B961E-21B0-4C50-A0C4-DC5A1CE7E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8FB95C-7F0E-4A7D-A0B9-A0348F54F3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4AE1F9-8DE1-4A0E-8254-9757F8019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D2804-08A2-430E-B872-0679206E8E3C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FCC7A4-6804-4CAC-9D83-8A1F3CFE4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5B2CA3-C808-4C7A-9081-51F04412C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76185-6FEF-40B0-A458-630D3E147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62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BC9CD6-B49C-4771-AAB0-0884E3B55C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44A2AF-0DDC-4A64-9DC3-95360793D0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7BC84B-C6B7-452D-BE93-2A0918B3F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D2804-08A2-430E-B872-0679206E8E3C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82323-095A-4B65-8AC8-5E9504DC1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8C22EC-E5AF-4947-BDB6-7D77503A6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76185-6FEF-40B0-A458-630D3E147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313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BECCF-E260-48A2-870F-C2D200F33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3CC8E-0ACD-4DC3-A4DB-EA9B52960E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C636AA-6966-42D8-8ED3-9C51775AE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D2804-08A2-430E-B872-0679206E8E3C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ABF1FF-3CF4-4FFF-9E59-089BA9E30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3C7355-E43C-444B-A9B3-00326838B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76185-6FEF-40B0-A458-630D3E147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128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4EC62-648B-4761-B09C-70705A40B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0B09F1-E0F7-4CCE-A55C-4CD5BD19AE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F06279-7340-4A20-8FC0-1D390154A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D2804-08A2-430E-B872-0679206E8E3C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A92445-FD07-4F90-B5C9-606373269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BCE5F6-079C-4626-B3AF-2E25BC1F4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76185-6FEF-40B0-A458-630D3E147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317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D7C0A-BB97-4A42-9616-1B74A0831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AD941-45A7-4D1D-974A-61D1391AEA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28A122-38B8-4E9C-9A4C-500D8C7EA6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E1DD8-9167-4EE8-8A85-80F977DA5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D2804-08A2-430E-B872-0679206E8E3C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33ECCA-0CD7-4B6D-B6A4-4429EF326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A85693-D49D-48EF-873B-019D0048F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76185-6FEF-40B0-A458-630D3E147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803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E074D-23B5-45D1-B200-617A1DF31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1F01CD-1B9B-49D9-B796-F82DF3A015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C45181-CFBA-431B-9EBC-5DF7BCB62D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3E2B8D-7A05-4CC5-B931-8F8EA6E083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D93F67-1094-45B0-AB18-7E5617FA1C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D1B610-5D86-4ABF-B665-ACE886A7B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D2804-08A2-430E-B872-0679206E8E3C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E105A0-0A30-4635-B030-0E74BA3DF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9BD1A7-B0B2-4B40-86EB-A1C2DBDD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76185-6FEF-40B0-A458-630D3E147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963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02B22-FE35-4D21-922B-CE853E720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58A590-BF03-4795-8D27-42D9E9A56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D2804-08A2-430E-B872-0679206E8E3C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60631C-9548-4601-8143-A3B778833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5F3596-B791-4BD7-871B-FDD47798E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76185-6FEF-40B0-A458-630D3E147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938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63C1D6-4156-45C9-88F5-6163C2798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D2804-08A2-430E-B872-0679206E8E3C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B4102F-BC27-4261-95D3-1292D9313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66ABD8-F907-4CC1-94FD-AF0C1412A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76185-6FEF-40B0-A458-630D3E147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333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FD7C7-FDAB-40AD-99C1-32E6CD195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7C213D-B1D1-499D-A223-C5DBE67AD1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CC6ECF-B541-461D-8742-430E1C742E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69A368-2672-4442-A858-7963CD63E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D2804-08A2-430E-B872-0679206E8E3C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59C3DE-9F50-4F97-9BAF-F566CE67D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002681-A76E-4BE2-91D3-315DEA07B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76185-6FEF-40B0-A458-630D3E147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31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EBFF3-C657-4666-89E7-E16C5971E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75E3B0-02F7-4079-9A1F-EC715BAEBF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33D349-FA60-4DF7-896B-E19830069D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3F778-FC41-474F-ADDD-E3422B547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D2804-08A2-430E-B872-0679206E8E3C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A19251-A87F-4990-982F-827182561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22FABE-93E9-44E7-9451-60A7CF74B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76185-6FEF-40B0-A458-630D3E147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776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13FAE5-9E32-4C85-8AB0-E79D23A4D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6E7CFC-8A41-4FE4-AD46-7422229047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845615-D812-4CD2-8B95-6ED4AA47FA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D2804-08A2-430E-B872-0679206E8E3C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6F842C-CC9B-48C4-8D78-B5B1DFB2E2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62D610-C9BB-48DB-A8FA-A0544428E8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76185-6FEF-40B0-A458-630D3E147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683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hyperlink" Target="https://climate.nasa.gov/vital-signs/carbon-dioxide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6DB7ADBC-26DA-450D-A8BF-E1ACCB4663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234" y="1"/>
            <a:ext cx="6488456" cy="3036711"/>
          </a:xfrm>
          <a:custGeom>
            <a:avLst/>
            <a:gdLst>
              <a:gd name="connsiteX0" fmla="*/ 0 w 6488456"/>
              <a:gd name="connsiteY0" fmla="*/ 0 h 3036711"/>
              <a:gd name="connsiteX1" fmla="*/ 6488456 w 6488456"/>
              <a:gd name="connsiteY1" fmla="*/ 0 h 3036711"/>
              <a:gd name="connsiteX2" fmla="*/ 6482686 w 6488456"/>
              <a:gd name="connsiteY2" fmla="*/ 114279 h 3036711"/>
              <a:gd name="connsiteX3" fmla="*/ 3244228 w 6488456"/>
              <a:gd name="connsiteY3" fmla="*/ 3036711 h 3036711"/>
              <a:gd name="connsiteX4" fmla="*/ 5771 w 6488456"/>
              <a:gd name="connsiteY4" fmla="*/ 114279 h 303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8456" h="3036711">
                <a:moveTo>
                  <a:pt x="0" y="0"/>
                </a:moveTo>
                <a:lnTo>
                  <a:pt x="6488456" y="0"/>
                </a:lnTo>
                <a:lnTo>
                  <a:pt x="6482686" y="114279"/>
                </a:lnTo>
                <a:cubicBezTo>
                  <a:pt x="6315984" y="1755766"/>
                  <a:pt x="4929697" y="3036711"/>
                  <a:pt x="3244228" y="3036711"/>
                </a:cubicBezTo>
                <a:cubicBezTo>
                  <a:pt x="1558760" y="3036711"/>
                  <a:pt x="172473" y="1755766"/>
                  <a:pt x="5771" y="11427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5692FB99-428A-4151-9665-80E56EF03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9870" y="1"/>
            <a:ext cx="6069184" cy="2839783"/>
          </a:xfrm>
          <a:custGeom>
            <a:avLst/>
            <a:gdLst>
              <a:gd name="connsiteX0" fmla="*/ 0 w 6069184"/>
              <a:gd name="connsiteY0" fmla="*/ 0 h 2839783"/>
              <a:gd name="connsiteX1" fmla="*/ 6069184 w 6069184"/>
              <a:gd name="connsiteY1" fmla="*/ 0 h 2839783"/>
              <a:gd name="connsiteX2" fmla="*/ 6063824 w 6069184"/>
              <a:gd name="connsiteY2" fmla="*/ 106160 h 2839783"/>
              <a:gd name="connsiteX3" fmla="*/ 3034592 w 6069184"/>
              <a:gd name="connsiteY3" fmla="*/ 2839783 h 2839783"/>
              <a:gd name="connsiteX4" fmla="*/ 5361 w 6069184"/>
              <a:gd name="connsiteY4" fmla="*/ 106160 h 2839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9184" h="2839783">
                <a:moveTo>
                  <a:pt x="0" y="0"/>
                </a:moveTo>
                <a:lnTo>
                  <a:pt x="6069184" y="0"/>
                </a:lnTo>
                <a:lnTo>
                  <a:pt x="6063824" y="106160"/>
                </a:lnTo>
                <a:cubicBezTo>
                  <a:pt x="5907892" y="1641596"/>
                  <a:pt x="4611168" y="2839783"/>
                  <a:pt x="3034592" y="2839783"/>
                </a:cubicBezTo>
                <a:cubicBezTo>
                  <a:pt x="1458016" y="2839783"/>
                  <a:pt x="161293" y="1641596"/>
                  <a:pt x="5361" y="1061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5E3C0EDB-60D3-4CEF-8B80-C6D01E08DE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6216"/>
            <a:ext cx="5198011" cy="3957242"/>
          </a:xfrm>
          <a:custGeom>
            <a:avLst/>
            <a:gdLst>
              <a:gd name="connsiteX0" fmla="*/ 1942747 w 5198011"/>
              <a:gd name="connsiteY0" fmla="*/ 0 h 3957242"/>
              <a:gd name="connsiteX1" fmla="*/ 5198011 w 5198011"/>
              <a:gd name="connsiteY1" fmla="*/ 3255264 h 3957242"/>
              <a:gd name="connsiteX2" fmla="*/ 5131876 w 5198011"/>
              <a:gd name="connsiteY2" fmla="*/ 3911314 h 3957242"/>
              <a:gd name="connsiteX3" fmla="*/ 5120066 w 5198011"/>
              <a:gd name="connsiteY3" fmla="*/ 3957242 h 3957242"/>
              <a:gd name="connsiteX4" fmla="*/ 0 w 5198011"/>
              <a:gd name="connsiteY4" fmla="*/ 3957242 h 3957242"/>
              <a:gd name="connsiteX5" fmla="*/ 0 w 5198011"/>
              <a:gd name="connsiteY5" fmla="*/ 647700 h 3957242"/>
              <a:gd name="connsiteX6" fmla="*/ 122698 w 5198011"/>
              <a:gd name="connsiteY6" fmla="*/ 555948 h 3957242"/>
              <a:gd name="connsiteX7" fmla="*/ 1942747 w 5198011"/>
              <a:gd name="connsiteY7" fmla="*/ 0 h 3957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8011" h="3957242">
                <a:moveTo>
                  <a:pt x="1942747" y="0"/>
                </a:moveTo>
                <a:cubicBezTo>
                  <a:pt x="3740580" y="0"/>
                  <a:pt x="5198011" y="1457431"/>
                  <a:pt x="5198011" y="3255264"/>
                </a:cubicBezTo>
                <a:cubicBezTo>
                  <a:pt x="5198011" y="3479993"/>
                  <a:pt x="5175239" y="3699404"/>
                  <a:pt x="5131876" y="3911314"/>
                </a:cubicBezTo>
                <a:lnTo>
                  <a:pt x="5120066" y="3957242"/>
                </a:lnTo>
                <a:lnTo>
                  <a:pt x="0" y="3957242"/>
                </a:lnTo>
                <a:lnTo>
                  <a:pt x="0" y="647700"/>
                </a:lnTo>
                <a:lnTo>
                  <a:pt x="122698" y="555948"/>
                </a:lnTo>
                <a:cubicBezTo>
                  <a:pt x="642241" y="204951"/>
                  <a:pt x="1268560" y="0"/>
                  <a:pt x="1942747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4B306978-A26E-4AC4-9EAA-BD29BD476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20244"/>
            <a:ext cx="5001415" cy="3733214"/>
          </a:xfrm>
          <a:custGeom>
            <a:avLst/>
            <a:gdLst>
              <a:gd name="connsiteX0" fmla="*/ 1956463 w 5001415"/>
              <a:gd name="connsiteY0" fmla="*/ 0 h 3733214"/>
              <a:gd name="connsiteX1" fmla="*/ 5001415 w 5001415"/>
              <a:gd name="connsiteY1" fmla="*/ 3044952 h 3733214"/>
              <a:gd name="connsiteX2" fmla="*/ 4939553 w 5001415"/>
              <a:gd name="connsiteY2" fmla="*/ 3658617 h 3733214"/>
              <a:gd name="connsiteX3" fmla="*/ 4920372 w 5001415"/>
              <a:gd name="connsiteY3" fmla="*/ 3733214 h 3733214"/>
              <a:gd name="connsiteX4" fmla="*/ 0 w 5001415"/>
              <a:gd name="connsiteY4" fmla="*/ 3733214 h 3733214"/>
              <a:gd name="connsiteX5" fmla="*/ 0 w 5001415"/>
              <a:gd name="connsiteY5" fmla="*/ 713124 h 3733214"/>
              <a:gd name="connsiteX6" fmla="*/ 19591 w 5001415"/>
              <a:gd name="connsiteY6" fmla="*/ 695319 h 3733214"/>
              <a:gd name="connsiteX7" fmla="*/ 1956463 w 5001415"/>
              <a:gd name="connsiteY7" fmla="*/ 0 h 3733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1415" h="3733214">
                <a:moveTo>
                  <a:pt x="1956463" y="0"/>
                </a:moveTo>
                <a:cubicBezTo>
                  <a:pt x="3638144" y="0"/>
                  <a:pt x="5001415" y="1363271"/>
                  <a:pt x="5001415" y="3044952"/>
                </a:cubicBezTo>
                <a:cubicBezTo>
                  <a:pt x="5001415" y="3255162"/>
                  <a:pt x="4980114" y="3460397"/>
                  <a:pt x="4939553" y="3658617"/>
                </a:cubicBezTo>
                <a:lnTo>
                  <a:pt x="4920372" y="3733214"/>
                </a:lnTo>
                <a:lnTo>
                  <a:pt x="0" y="3733214"/>
                </a:lnTo>
                <a:lnTo>
                  <a:pt x="0" y="713124"/>
                </a:lnTo>
                <a:lnTo>
                  <a:pt x="19591" y="695319"/>
                </a:lnTo>
                <a:cubicBezTo>
                  <a:pt x="545938" y="260939"/>
                  <a:pt x="1220728" y="0"/>
                  <a:pt x="195646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40C269CE-FB56-4D68-8CFB-1CFD5F3505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59837" y="495702"/>
            <a:ext cx="6428625" cy="6357756"/>
          </a:xfrm>
          <a:custGeom>
            <a:avLst/>
            <a:gdLst>
              <a:gd name="connsiteX0" fmla="*/ 4279392 w 6428625"/>
              <a:gd name="connsiteY0" fmla="*/ 0 h 6357756"/>
              <a:gd name="connsiteX1" fmla="*/ 6319204 w 6428625"/>
              <a:gd name="connsiteY1" fmla="*/ 516500 h 6357756"/>
              <a:gd name="connsiteX2" fmla="*/ 6428625 w 6428625"/>
              <a:gd name="connsiteY2" fmla="*/ 579415 h 6357756"/>
              <a:gd name="connsiteX3" fmla="*/ 6428625 w 6428625"/>
              <a:gd name="connsiteY3" fmla="*/ 6357756 h 6357756"/>
              <a:gd name="connsiteX4" fmla="*/ 539921 w 6428625"/>
              <a:gd name="connsiteY4" fmla="*/ 6357756 h 6357756"/>
              <a:gd name="connsiteX5" fmla="*/ 516500 w 6428625"/>
              <a:gd name="connsiteY5" fmla="*/ 6319205 h 6357756"/>
              <a:gd name="connsiteX6" fmla="*/ 0 w 6428625"/>
              <a:gd name="connsiteY6" fmla="*/ 4279392 h 6357756"/>
              <a:gd name="connsiteX7" fmla="*/ 4279392 w 6428625"/>
              <a:gd name="connsiteY7" fmla="*/ 0 h 6357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28625" h="6357756">
                <a:moveTo>
                  <a:pt x="4279392" y="0"/>
                </a:moveTo>
                <a:cubicBezTo>
                  <a:pt x="5017968" y="0"/>
                  <a:pt x="5712843" y="187105"/>
                  <a:pt x="6319204" y="516500"/>
                </a:cubicBezTo>
                <a:lnTo>
                  <a:pt x="6428625" y="579415"/>
                </a:lnTo>
                <a:lnTo>
                  <a:pt x="6428625" y="6357756"/>
                </a:lnTo>
                <a:lnTo>
                  <a:pt x="539921" y="6357756"/>
                </a:lnTo>
                <a:lnTo>
                  <a:pt x="516500" y="6319205"/>
                </a:lnTo>
                <a:cubicBezTo>
                  <a:pt x="187105" y="5712844"/>
                  <a:pt x="0" y="5017968"/>
                  <a:pt x="0" y="4279392"/>
                </a:cubicBezTo>
                <a:cubicBezTo>
                  <a:pt x="0" y="1915949"/>
                  <a:pt x="1915949" y="0"/>
                  <a:pt x="4279392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A6ED7E7F-75F7-4581-A930-C4DEBC2A84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4429" y="660294"/>
            <a:ext cx="6264033" cy="6193164"/>
          </a:xfrm>
          <a:custGeom>
            <a:avLst/>
            <a:gdLst>
              <a:gd name="connsiteX0" fmla="*/ 4114800 w 6264033"/>
              <a:gd name="connsiteY0" fmla="*/ 0 h 6193164"/>
              <a:gd name="connsiteX1" fmla="*/ 6248473 w 6264033"/>
              <a:gd name="connsiteY1" fmla="*/ 595714 h 6193164"/>
              <a:gd name="connsiteX2" fmla="*/ 6264033 w 6264033"/>
              <a:gd name="connsiteY2" fmla="*/ 605689 h 6193164"/>
              <a:gd name="connsiteX3" fmla="*/ 6264033 w 6264033"/>
              <a:gd name="connsiteY3" fmla="*/ 6193164 h 6193164"/>
              <a:gd name="connsiteX4" fmla="*/ 567718 w 6264033"/>
              <a:gd name="connsiteY4" fmla="*/ 6193164 h 6193164"/>
              <a:gd name="connsiteX5" fmla="*/ 496635 w 6264033"/>
              <a:gd name="connsiteY5" fmla="*/ 6076158 h 6193164"/>
              <a:gd name="connsiteX6" fmla="*/ 0 w 6264033"/>
              <a:gd name="connsiteY6" fmla="*/ 4114800 h 6193164"/>
              <a:gd name="connsiteX7" fmla="*/ 4114800 w 6264033"/>
              <a:gd name="connsiteY7" fmla="*/ 0 h 619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64033" h="6193164">
                <a:moveTo>
                  <a:pt x="4114800" y="0"/>
                </a:moveTo>
                <a:cubicBezTo>
                  <a:pt x="4895986" y="0"/>
                  <a:pt x="5626328" y="217689"/>
                  <a:pt x="6248473" y="595714"/>
                </a:cubicBezTo>
                <a:lnTo>
                  <a:pt x="6264033" y="605689"/>
                </a:lnTo>
                <a:lnTo>
                  <a:pt x="6264033" y="6193164"/>
                </a:lnTo>
                <a:lnTo>
                  <a:pt x="567718" y="6193164"/>
                </a:lnTo>
                <a:lnTo>
                  <a:pt x="496635" y="6076158"/>
                </a:lnTo>
                <a:cubicBezTo>
                  <a:pt x="179909" y="5493119"/>
                  <a:pt x="0" y="4824969"/>
                  <a:pt x="0" y="4114800"/>
                </a:cubicBezTo>
                <a:cubicBezTo>
                  <a:pt x="0" y="1842259"/>
                  <a:pt x="1842259" y="0"/>
                  <a:pt x="411480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E13903-E629-4907-8DAF-B980B17644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9743" y="2530063"/>
            <a:ext cx="4996329" cy="1936752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Anthropogenic</a:t>
            </a:r>
            <a:br>
              <a:rPr lang="en-US">
                <a:solidFill>
                  <a:srgbClr val="FFFFFF"/>
                </a:solidFill>
              </a:rPr>
            </a:br>
            <a:r>
              <a:rPr lang="en-US">
                <a:solidFill>
                  <a:srgbClr val="FFFFFF"/>
                </a:solidFill>
              </a:rPr>
              <a:t>Climate Change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90687B-7D75-41D0-AC1D-807583DA75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9743" y="4632160"/>
            <a:ext cx="4996328" cy="106829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A very, very brief introduction.</a:t>
            </a:r>
          </a:p>
        </p:txBody>
      </p:sp>
    </p:spTree>
    <p:extLst>
      <p:ext uri="{BB962C8B-B14F-4D97-AF65-F5344CB8AC3E}">
        <p14:creationId xmlns:p14="http://schemas.microsoft.com/office/powerpoint/2010/main" val="2218531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ndividual choices">
            <a:extLst>
              <a:ext uri="{FF2B5EF4-FFF2-40B4-BE49-F238E27FC236}">
                <a16:creationId xmlns:a16="http://schemas.microsoft.com/office/drawing/2014/main" id="{780B54C0-009C-4D85-9239-AF929D42BCF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06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9BCF5B-64E9-445B-9560-63A375ECB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952" y="1204108"/>
            <a:ext cx="2669406" cy="1781175"/>
          </a:xfrm>
        </p:spPr>
        <p:txBody>
          <a:bodyPr>
            <a:normAutofit/>
          </a:bodyPr>
          <a:lstStyle/>
          <a:p>
            <a:r>
              <a:rPr lang="en-US" sz="3200">
                <a:solidFill>
                  <a:srgbClr val="FFFFFF"/>
                </a:solidFill>
              </a:rPr>
              <a:t>Where should we focus?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5127" name="Content Placeholder 5126">
            <a:extLst>
              <a:ext uri="{FF2B5EF4-FFF2-40B4-BE49-F238E27FC236}">
                <a16:creationId xmlns:a16="http://schemas.microsoft.com/office/drawing/2014/main" id="{A655E138-4487-4529-A3F5-33D597301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951" y="3355130"/>
            <a:ext cx="2669407" cy="2427333"/>
          </a:xfrm>
        </p:spPr>
        <p:txBody>
          <a:bodyPr>
            <a:normAutofit/>
          </a:bodyPr>
          <a:lstStyle/>
          <a:p>
            <a:r>
              <a:rPr lang="en-US" sz="1600"/>
              <a:t>Oxfam</a:t>
            </a:r>
            <a:endParaRPr lang="en-US" sz="1600" dirty="0"/>
          </a:p>
        </p:txBody>
      </p:sp>
      <p:pic>
        <p:nvPicPr>
          <p:cNvPr id="5125" name="Picture 2" descr="carbon inequality">
            <a:extLst>
              <a:ext uri="{FF2B5EF4-FFF2-40B4-BE49-F238E27FC236}">
                <a16:creationId xmlns:a16="http://schemas.microsoft.com/office/drawing/2014/main" id="{8163DA15-E1BD-47B7-8E60-0B64717A8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590" y="370161"/>
            <a:ext cx="7344530" cy="5893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8174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6336A-FB87-4910-9BBA-6D699CFAC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/>
              <a:t>Consilience of Evidence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1293CD1-8E6B-42CB-AC16-3978562E27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194004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2841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7D3A3-97D6-476E-B38A-D0FC2E5B3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/>
              <a:t>Consilience of Evidence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05C1D6F-4039-405A-A1AD-CDFFB5160F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21831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4963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DD8393-235A-41BD-8365-E05AEFA79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952" y="1204108"/>
            <a:ext cx="2669406" cy="17811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Historical CO</a:t>
            </a:r>
            <a:r>
              <a:rPr lang="en-US" sz="3200" kern="1200" baseline="-250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</a:t>
            </a:r>
            <a:r>
              <a:rPr lang="en-US" sz="3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Levels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0BE334-47D5-4474-B8A7-7D7418679A49}"/>
              </a:ext>
            </a:extLst>
          </p:cNvPr>
          <p:cNvSpPr txBox="1"/>
          <p:nvPr/>
        </p:nvSpPr>
        <p:spPr>
          <a:xfrm>
            <a:off x="966951" y="3355130"/>
            <a:ext cx="2669407" cy="24273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hlinkClick r:id="rId2"/>
              </a:rPr>
              <a:t>https://climate.nasa.gov/vital-signs/carbon-dioxide/</a:t>
            </a:r>
            <a:endParaRPr lang="en-US" sz="16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/>
              <a:t>Over last 1 million years: </a:t>
            </a:r>
            <a:r>
              <a:rPr lang="en-US" sz="1600" b="1" dirty="0">
                <a:solidFill>
                  <a:srgbClr val="0070C0"/>
                </a:solidFill>
              </a:rPr>
              <a:t>172-300 PPM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/>
              <a:t>First broke 300: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</a:rPr>
              <a:t>around the time the Titanic sank (1911)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June 2019: </a:t>
            </a:r>
            <a:r>
              <a:rPr lang="en-US" b="1" dirty="0">
                <a:solidFill>
                  <a:srgbClr val="FF0000"/>
                </a:solidFill>
              </a:rPr>
              <a:t>413.93 PPM</a:t>
            </a:r>
          </a:p>
        </p:txBody>
      </p:sp>
      <p:pic>
        <p:nvPicPr>
          <p:cNvPr id="1026" name="Picture 2" descr="data graph">
            <a:extLst>
              <a:ext uri="{FF2B5EF4-FFF2-40B4-BE49-F238E27FC236}">
                <a16:creationId xmlns:a16="http://schemas.microsoft.com/office/drawing/2014/main" id="{ADEFCFB0-2C00-4958-BBAB-EC5F3C35F2D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102" y="1133634"/>
            <a:ext cx="6903723" cy="446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046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2295D8-2713-426A-8D21-6FFDCD4F2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952" y="1204108"/>
            <a:ext cx="2669406" cy="1781175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5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Temperature and CO</a:t>
            </a:r>
            <a:r>
              <a:rPr lang="en-US" sz="2500" kern="1200" baseline="-250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9EA72F-23C1-47E2-B99C-741C02071B70}"/>
              </a:ext>
            </a:extLst>
          </p:cNvPr>
          <p:cNvSpPr txBox="1"/>
          <p:nvPr/>
        </p:nvSpPr>
        <p:spPr>
          <a:xfrm>
            <a:off x="966951" y="3355130"/>
            <a:ext cx="2669407" cy="24273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/>
              <a:t>https://www.ncdc.noaa.gov/global-warming/temperature-change</a:t>
            </a:r>
          </a:p>
        </p:txBody>
      </p:sp>
      <p:pic>
        <p:nvPicPr>
          <p:cNvPr id="2050" name="Picture 2" descr="Graph of temperature change and carbon dioxide change measured from the EPICA Dome C ice core in Antarctica">
            <a:extLst>
              <a:ext uri="{FF2B5EF4-FFF2-40B4-BE49-F238E27FC236}">
                <a16:creationId xmlns:a16="http://schemas.microsoft.com/office/drawing/2014/main" id="{CE4A5F61-5352-4588-875D-5B5385E5D62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102" y="1934959"/>
            <a:ext cx="6903723" cy="2865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101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B34C28-9454-4DEB-A4FB-B8757B0D7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952" y="1204108"/>
            <a:ext cx="2669406" cy="1781175"/>
          </a:xfrm>
        </p:spPr>
        <p:txBody>
          <a:bodyPr>
            <a:normAutofit/>
          </a:bodyPr>
          <a:lstStyle/>
          <a:p>
            <a:r>
              <a:rPr lang="en-US" sz="3200">
                <a:solidFill>
                  <a:srgbClr val="FFFFFF"/>
                </a:solidFill>
              </a:rPr>
              <a:t>Projections of Rising Global Temperature</a:t>
            </a:r>
          </a:p>
        </p:txBody>
      </p:sp>
      <p:sp>
        <p:nvSpPr>
          <p:cNvPr id="6151" name="Content Placeholder 6150">
            <a:extLst>
              <a:ext uri="{FF2B5EF4-FFF2-40B4-BE49-F238E27FC236}">
                <a16:creationId xmlns:a16="http://schemas.microsoft.com/office/drawing/2014/main" id="{E5536DDD-C032-41BF-8768-AFD7DA738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951" y="3355130"/>
            <a:ext cx="2669407" cy="2427333"/>
          </a:xfrm>
        </p:spPr>
        <p:txBody>
          <a:bodyPr>
            <a:normAutofit/>
          </a:bodyPr>
          <a:lstStyle/>
          <a:p>
            <a:endParaRPr lang="en-US" sz="1600"/>
          </a:p>
        </p:txBody>
      </p:sp>
      <p:pic>
        <p:nvPicPr>
          <p:cNvPr id="6149" name="Picture 2" descr="Image result for global temperature projections 2100">
            <a:extLst>
              <a:ext uri="{FF2B5EF4-FFF2-40B4-BE49-F238E27FC236}">
                <a16:creationId xmlns:a16="http://schemas.microsoft.com/office/drawing/2014/main" id="{EFE4CB14-A847-4C8D-8BAE-730D0D985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980" y="1280877"/>
            <a:ext cx="7883020" cy="4296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524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7406AF-5B20-4A81-A3EA-85547F394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Likely Effects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162E3FE-577E-4018-95E0-B2098D5EE8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6301540"/>
              </p:ext>
            </p:extLst>
          </p:nvPr>
        </p:nvGraphicFramePr>
        <p:xfrm>
          <a:off x="660400" y="1699746"/>
          <a:ext cx="10888134" cy="43451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4576">
                  <a:extLst>
                    <a:ext uri="{9D8B030D-6E8A-4147-A177-3AD203B41FA5}">
                      <a16:colId xmlns:a16="http://schemas.microsoft.com/office/drawing/2014/main" val="2023564863"/>
                    </a:ext>
                  </a:extLst>
                </a:gridCol>
                <a:gridCol w="3636779">
                  <a:extLst>
                    <a:ext uri="{9D8B030D-6E8A-4147-A177-3AD203B41FA5}">
                      <a16:colId xmlns:a16="http://schemas.microsoft.com/office/drawing/2014/main" val="3422313203"/>
                    </a:ext>
                  </a:extLst>
                </a:gridCol>
                <a:gridCol w="3636779">
                  <a:extLst>
                    <a:ext uri="{9D8B030D-6E8A-4147-A177-3AD203B41FA5}">
                      <a16:colId xmlns:a16="http://schemas.microsoft.com/office/drawing/2014/main" val="3692527854"/>
                    </a:ext>
                  </a:extLst>
                </a:gridCol>
              </a:tblGrid>
              <a:tr h="417439">
                <a:tc>
                  <a:txBody>
                    <a:bodyPr/>
                    <a:lstStyle/>
                    <a:p>
                      <a:endParaRPr lang="en-US" sz="1900" b="1"/>
                    </a:p>
                  </a:txBody>
                  <a:tcPr marL="94872" marR="94872" marT="47436" marB="4743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/>
                        <a:t>@1.5°C Warming</a:t>
                      </a:r>
                    </a:p>
                  </a:txBody>
                  <a:tcPr marL="94872" marR="94872" marT="47436" marB="4743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/>
                        <a:t>@2°C Warming</a:t>
                      </a:r>
                    </a:p>
                  </a:txBody>
                  <a:tcPr marL="94872" marR="94872" marT="47436" marB="47436"/>
                </a:tc>
                <a:extLst>
                  <a:ext uri="{0D108BD9-81ED-4DB2-BD59-A6C34878D82A}">
                    <a16:rowId xmlns:a16="http://schemas.microsoft.com/office/drawing/2014/main" val="19069410"/>
                  </a:ext>
                </a:extLst>
              </a:tr>
              <a:tr h="417439">
                <a:tc>
                  <a:txBody>
                    <a:bodyPr/>
                    <a:lstStyle/>
                    <a:p>
                      <a:r>
                        <a:rPr lang="en-US" sz="1900" b="1" dirty="0"/>
                        <a:t>Ice-Free Arctic Summer</a:t>
                      </a:r>
                    </a:p>
                  </a:txBody>
                  <a:tcPr marL="94872" marR="94872" marT="47436" marB="47436"/>
                </a:tc>
                <a:tc>
                  <a:txBody>
                    <a:bodyPr/>
                    <a:lstStyle/>
                    <a:p>
                      <a:r>
                        <a:rPr lang="en-US" sz="1900"/>
                        <a:t>1 per century</a:t>
                      </a:r>
                    </a:p>
                  </a:txBody>
                  <a:tcPr marL="94872" marR="94872" marT="47436" marB="47436"/>
                </a:tc>
                <a:tc>
                  <a:txBody>
                    <a:bodyPr/>
                    <a:lstStyle/>
                    <a:p>
                      <a:r>
                        <a:rPr lang="en-US" sz="1900"/>
                        <a:t>1 per decade</a:t>
                      </a:r>
                    </a:p>
                  </a:txBody>
                  <a:tcPr marL="94872" marR="94872" marT="47436" marB="47436"/>
                </a:tc>
                <a:extLst>
                  <a:ext uri="{0D108BD9-81ED-4DB2-BD59-A6C34878D82A}">
                    <a16:rowId xmlns:a16="http://schemas.microsoft.com/office/drawing/2014/main" val="15556660"/>
                  </a:ext>
                </a:extLst>
              </a:tr>
              <a:tr h="702057">
                <a:tc>
                  <a:txBody>
                    <a:bodyPr/>
                    <a:lstStyle/>
                    <a:p>
                      <a:r>
                        <a:rPr lang="en-US" sz="1900" b="1"/>
                        <a:t>World Population affected by extreme heat waves</a:t>
                      </a:r>
                    </a:p>
                  </a:txBody>
                  <a:tcPr marL="94872" marR="94872" marT="47436" marB="47436"/>
                </a:tc>
                <a:tc>
                  <a:txBody>
                    <a:bodyPr/>
                    <a:lstStyle/>
                    <a:p>
                      <a:r>
                        <a:rPr lang="en-US" sz="1900"/>
                        <a:t>14%</a:t>
                      </a:r>
                    </a:p>
                  </a:txBody>
                  <a:tcPr marL="94872" marR="94872" marT="47436" marB="47436"/>
                </a:tc>
                <a:tc>
                  <a:txBody>
                    <a:bodyPr/>
                    <a:lstStyle/>
                    <a:p>
                      <a:r>
                        <a:rPr lang="en-US" sz="1900"/>
                        <a:t>37%</a:t>
                      </a:r>
                    </a:p>
                  </a:txBody>
                  <a:tcPr marL="94872" marR="94872" marT="47436" marB="47436"/>
                </a:tc>
                <a:extLst>
                  <a:ext uri="{0D108BD9-81ED-4DB2-BD59-A6C34878D82A}">
                    <a16:rowId xmlns:a16="http://schemas.microsoft.com/office/drawing/2014/main" val="3641952631"/>
                  </a:ext>
                </a:extLst>
              </a:tr>
              <a:tr h="417439">
                <a:tc>
                  <a:txBody>
                    <a:bodyPr/>
                    <a:lstStyle/>
                    <a:p>
                      <a:r>
                        <a:rPr lang="en-US" sz="1900" b="1"/>
                        <a:t>Urban Water Scarcity</a:t>
                      </a:r>
                    </a:p>
                  </a:txBody>
                  <a:tcPr marL="94872" marR="94872" marT="47436" marB="47436"/>
                </a:tc>
                <a:tc>
                  <a:txBody>
                    <a:bodyPr/>
                    <a:lstStyle/>
                    <a:p>
                      <a:r>
                        <a:rPr lang="en-US" sz="1900"/>
                        <a:t>+350 million people</a:t>
                      </a:r>
                    </a:p>
                  </a:txBody>
                  <a:tcPr marL="94872" marR="94872" marT="47436" marB="47436"/>
                </a:tc>
                <a:tc>
                  <a:txBody>
                    <a:bodyPr/>
                    <a:lstStyle/>
                    <a:p>
                      <a:r>
                        <a:rPr lang="en-US" sz="1900"/>
                        <a:t>+411 million people</a:t>
                      </a:r>
                    </a:p>
                  </a:txBody>
                  <a:tcPr marL="94872" marR="94872" marT="47436" marB="47436"/>
                </a:tc>
                <a:extLst>
                  <a:ext uri="{0D108BD9-81ED-4DB2-BD59-A6C34878D82A}">
                    <a16:rowId xmlns:a16="http://schemas.microsoft.com/office/drawing/2014/main" val="2209352096"/>
                  </a:ext>
                </a:extLst>
              </a:tr>
              <a:tr h="986674">
                <a:tc>
                  <a:txBody>
                    <a:bodyPr/>
                    <a:lstStyle/>
                    <a:p>
                      <a:r>
                        <a:rPr lang="en-US" sz="1900" b="1"/>
                        <a:t>Plant &amp; Animal Loss</a:t>
                      </a:r>
                    </a:p>
                  </a:txBody>
                  <a:tcPr marL="94872" marR="94872" marT="47436" marB="47436"/>
                </a:tc>
                <a:tc>
                  <a:txBody>
                    <a:bodyPr/>
                    <a:lstStyle/>
                    <a:p>
                      <a:r>
                        <a:rPr lang="en-US" sz="1900"/>
                        <a:t>6% of insects</a:t>
                      </a:r>
                    </a:p>
                    <a:p>
                      <a:r>
                        <a:rPr lang="en-US" sz="1900"/>
                        <a:t>8% of plants</a:t>
                      </a:r>
                    </a:p>
                    <a:p>
                      <a:r>
                        <a:rPr lang="en-US" sz="1900"/>
                        <a:t>4%of vertebrates</a:t>
                      </a:r>
                    </a:p>
                  </a:txBody>
                  <a:tcPr marL="94872" marR="94872" marT="47436" marB="47436"/>
                </a:tc>
                <a:tc>
                  <a:txBody>
                    <a:bodyPr/>
                    <a:lstStyle/>
                    <a:p>
                      <a:r>
                        <a:rPr lang="en-US" sz="19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18% of insects</a:t>
                      </a:r>
                      <a:br>
                        <a:rPr lang="en-US" sz="1900"/>
                      </a:br>
                      <a:r>
                        <a:rPr lang="en-US" sz="19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16% of plants</a:t>
                      </a:r>
                      <a:br>
                        <a:rPr lang="en-US" sz="1900"/>
                      </a:br>
                      <a:r>
                        <a:rPr lang="en-US" sz="19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8% of vertebrates</a:t>
                      </a:r>
                      <a:endParaRPr lang="en-US" sz="1900"/>
                    </a:p>
                  </a:txBody>
                  <a:tcPr marL="94872" marR="94872" marT="47436" marB="47436"/>
                </a:tc>
                <a:extLst>
                  <a:ext uri="{0D108BD9-81ED-4DB2-BD59-A6C34878D82A}">
                    <a16:rowId xmlns:a16="http://schemas.microsoft.com/office/drawing/2014/main" val="2260292297"/>
                  </a:ext>
                </a:extLst>
              </a:tr>
              <a:tr h="417439">
                <a:tc>
                  <a:txBody>
                    <a:bodyPr/>
                    <a:lstStyle/>
                    <a:p>
                      <a:r>
                        <a:rPr lang="en-US" sz="1900" b="1"/>
                        <a:t>Coral Reef Loss</a:t>
                      </a:r>
                    </a:p>
                  </a:txBody>
                  <a:tcPr marL="94872" marR="94872" marT="47436" marB="47436"/>
                </a:tc>
                <a:tc>
                  <a:txBody>
                    <a:bodyPr/>
                    <a:lstStyle/>
                    <a:p>
                      <a:r>
                        <a:rPr lang="en-US" sz="1900"/>
                        <a:t>80%</a:t>
                      </a:r>
                    </a:p>
                  </a:txBody>
                  <a:tcPr marL="94872" marR="94872" marT="47436" marB="47436"/>
                </a:tc>
                <a:tc>
                  <a:txBody>
                    <a:bodyPr/>
                    <a:lstStyle/>
                    <a:p>
                      <a:r>
                        <a:rPr lang="en-US" sz="1900"/>
                        <a:t>&gt; 99%</a:t>
                      </a:r>
                    </a:p>
                  </a:txBody>
                  <a:tcPr marL="94872" marR="94872" marT="47436" marB="47436"/>
                </a:tc>
                <a:extLst>
                  <a:ext uri="{0D108BD9-81ED-4DB2-BD59-A6C34878D82A}">
                    <a16:rowId xmlns:a16="http://schemas.microsoft.com/office/drawing/2014/main" val="2583910742"/>
                  </a:ext>
                </a:extLst>
              </a:tr>
              <a:tr h="986674">
                <a:tc>
                  <a:txBody>
                    <a:bodyPr/>
                    <a:lstStyle/>
                    <a:p>
                      <a:r>
                        <a:rPr lang="en-US" sz="1900" b="1" dirty="0"/>
                        <a:t>Sea Level Rise and Effects</a:t>
                      </a:r>
                    </a:p>
                  </a:txBody>
                  <a:tcPr marL="94872" marR="94872" marT="47436" marB="47436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31-69 million exposed to flooding</a:t>
                      </a:r>
                    </a:p>
                  </a:txBody>
                  <a:tcPr marL="94872" marR="94872" marT="47436" marB="47436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Additional 10cm rise.</a:t>
                      </a:r>
                    </a:p>
                    <a:p>
                      <a:r>
                        <a:rPr lang="en-US" sz="1900" dirty="0"/>
                        <a:t>32-80 million exposed to flooding</a:t>
                      </a:r>
                    </a:p>
                  </a:txBody>
                  <a:tcPr marL="94872" marR="94872" marT="47436" marB="47436"/>
                </a:tc>
                <a:extLst>
                  <a:ext uri="{0D108BD9-81ED-4DB2-BD59-A6C34878D82A}">
                    <a16:rowId xmlns:a16="http://schemas.microsoft.com/office/drawing/2014/main" val="18478779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4317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D5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315D2BE0-AFDE-45F5-A8DF-7198F4C0AC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98" r="6012" b="-1"/>
          <a:stretch/>
        </p:blipFill>
        <p:spPr>
          <a:xfrm>
            <a:off x="1143930" y="643467"/>
            <a:ext cx="990414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622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0B2CA0-EBAE-4B7E-92A5-D4A3E6FCE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952" y="1204108"/>
            <a:ext cx="2669406" cy="1781175"/>
          </a:xfrm>
          <a:prstGeom prst="ellipse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we must do…</a:t>
            </a:r>
          </a:p>
        </p:txBody>
      </p:sp>
      <p:sp>
        <p:nvSpPr>
          <p:cNvPr id="3086" name="Content Placeholder 3085">
            <a:extLst>
              <a:ext uri="{FF2B5EF4-FFF2-40B4-BE49-F238E27FC236}">
                <a16:creationId xmlns:a16="http://schemas.microsoft.com/office/drawing/2014/main" id="{CA488E2E-DC52-4E16-A8F3-9724C6481C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951" y="3355130"/>
            <a:ext cx="2669407" cy="2427333"/>
          </a:xfrm>
        </p:spPr>
        <p:txBody>
          <a:bodyPr>
            <a:normAutofit/>
          </a:bodyPr>
          <a:lstStyle/>
          <a:p>
            <a:r>
              <a:rPr lang="en-US" sz="1600" dirty="0"/>
              <a:t>http://report.ipcc.ch/sr15/pdf/sr15_spm_final.pdf</a:t>
            </a:r>
          </a:p>
        </p:txBody>
      </p:sp>
      <p:pic>
        <p:nvPicPr>
          <p:cNvPr id="3084" name="Picture 2" descr="Greenhouse gas emissions have to fall rapidly in order to limit global warming to 1.5 degrees Celsius. ">
            <a:extLst>
              <a:ext uri="{FF2B5EF4-FFF2-40B4-BE49-F238E27FC236}">
                <a16:creationId xmlns:a16="http://schemas.microsoft.com/office/drawing/2014/main" id="{5707DE1F-9286-40D8-9F52-84E982515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827" y="952500"/>
            <a:ext cx="5322273" cy="482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60869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437</Words>
  <Application>Microsoft Office PowerPoint</Application>
  <PresentationFormat>Widescreen</PresentationFormat>
  <Paragraphs>58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Anthropogenic Climate Change </vt:lpstr>
      <vt:lpstr>Consilience of Evidence</vt:lpstr>
      <vt:lpstr>Consilience of Evidence</vt:lpstr>
      <vt:lpstr>Historical CO2 Levels</vt:lpstr>
      <vt:lpstr>Temperature and CO2</vt:lpstr>
      <vt:lpstr>Projections of Rising Global Temperature</vt:lpstr>
      <vt:lpstr>Likely Effects</vt:lpstr>
      <vt:lpstr>PowerPoint Presentation</vt:lpstr>
      <vt:lpstr>What we must do…</vt:lpstr>
      <vt:lpstr>PowerPoint Presentation</vt:lpstr>
      <vt:lpstr>Where should we focus?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Anthropogenic Climate Change </dc:title>
  <dc:creator>Thomas Wilk</dc:creator>
  <cp:lastModifiedBy>Thomas Wilk</cp:lastModifiedBy>
  <cp:revision>3</cp:revision>
  <dcterms:created xsi:type="dcterms:W3CDTF">2019-03-26T15:54:11Z</dcterms:created>
  <dcterms:modified xsi:type="dcterms:W3CDTF">2019-07-24T19:22:07Z</dcterms:modified>
</cp:coreProperties>
</file>