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sldIdLst>
    <p:sldId id="264" r:id="rId2"/>
    <p:sldId id="263" r:id="rId3"/>
    <p:sldId id="258" r:id="rId4"/>
    <p:sldId id="262" r:id="rId5"/>
    <p:sldId id="260" r:id="rId6"/>
    <p:sldId id="261" r:id="rId7"/>
    <p:sldId id="259" r:id="rId8"/>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32" autoAdjust="0"/>
  </p:normalViewPr>
  <p:slideViewPr>
    <p:cSldViewPr>
      <p:cViewPr varScale="1">
        <p:scale>
          <a:sx n="50" d="100"/>
          <a:sy n="50" d="100"/>
        </p:scale>
        <p:origin x="1592" y="3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p:spPr>
      </p:sp>
      <p:sp>
        <p:nvSpPr>
          <p:cNvPr id="2050" name="Rectangle 2"/>
          <p:cNvSpPr txBox="1">
            <a:spLocks noGrp="1" noChangeArrowheads="1"/>
          </p:cNvSpPr>
          <p:nvPr>
            <p:ph type="body" idx="1"/>
          </p:nvPr>
        </p:nvSpPr>
        <p:spPr bwMode="auto">
          <a:xfrm>
            <a:off x="1185863" y="4787900"/>
            <a:ext cx="5407025" cy="38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a:latin typeface="Arial" charset="0"/>
                <a:ea typeface="Gothic" charset="0"/>
                <a:cs typeface="Gothic" charset="0"/>
              </a:rPr>
              <a:t>Figure 1 Stages of the Addiction Cycle. During intoxication, drug-induced activation of the brain’s reward regions (in blue) is enhanced by conditioned cues in areas of increased sensitization (in green). During withdrawal, the activation of brain regions involved in emotions (in pink) results in negative mood and enhanced sensitivity to stress. During preoccupation, the decreased function of the prefrontal cortex leads to an inability to balance the strong desire for the drug with the will to abstain, which triggers relapse and reinitiates the cycle of addiction. The compromised neurocircuitry reflects the disruption of the dopamine and glutamate systems and the stress-control systems of the brain, which are affected by corticotropin-releasing factor and dynorphin. The </a:t>
            </a:r>
            <a:r>
              <a:rPr lang="en-GB" dirty="0" err="1">
                <a:latin typeface="Arial" charset="0"/>
                <a:ea typeface="Gothic" charset="0"/>
                <a:cs typeface="Gothic" charset="0"/>
              </a:rPr>
              <a:t>behaviors</a:t>
            </a:r>
            <a:r>
              <a:rPr lang="en-GB" dirty="0">
                <a:latin typeface="Arial" charset="0"/>
                <a:ea typeface="Gothic" charset="0"/>
                <a:cs typeface="Gothic" charset="0"/>
              </a:rPr>
              <a:t> during the three stages of addiction change as a person transitions from drug experimentation to addiction as a function of the progressive neuroadaptations that occur in the brain.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cs typeface="+mn-cs"/>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cs typeface="+mn-cs"/>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cs typeface="+mn-cs"/>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83D2B-F2F2-4BA4-84D8-26A099D19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1" y="731837"/>
            <a:ext cx="9969661" cy="5791200"/>
          </a:xfrm>
          <a:prstGeom prst="rect">
            <a:avLst/>
          </a:prstGeom>
        </p:spPr>
      </p:pic>
    </p:spTree>
    <p:extLst>
      <p:ext uri="{BB962C8B-B14F-4D97-AF65-F5344CB8AC3E}">
        <p14:creationId xmlns:p14="http://schemas.microsoft.com/office/powerpoint/2010/main" val="8832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436C4-1AA1-4798-B369-3A159F9CDCEE}"/>
              </a:ext>
            </a:extLst>
          </p:cNvPr>
          <p:cNvPicPr>
            <a:picLocks noChangeAspect="1"/>
          </p:cNvPicPr>
          <p:nvPr/>
        </p:nvPicPr>
        <p:blipFill>
          <a:blip r:embed="rId2"/>
          <a:stretch>
            <a:fillRect/>
          </a:stretch>
        </p:blipFill>
        <p:spPr>
          <a:xfrm>
            <a:off x="0" y="228600"/>
            <a:ext cx="10111226" cy="7132637"/>
          </a:xfrm>
          <a:prstGeom prst="rect">
            <a:avLst/>
          </a:prstGeom>
        </p:spPr>
      </p:pic>
    </p:spTree>
    <p:extLst>
      <p:ext uri="{BB962C8B-B14F-4D97-AF65-F5344CB8AC3E}">
        <p14:creationId xmlns:p14="http://schemas.microsoft.com/office/powerpoint/2010/main" val="97465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6958013" y="6702660"/>
            <a:ext cx="5251269"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dirty="0">
                <a:solidFill>
                  <a:srgbClr val="FFFFFF"/>
                </a:solidFill>
                <a:latin typeface="Arial" charset="0"/>
              </a:rPr>
              <a:t>Volkow ND et al. N </a:t>
            </a:r>
            <a:r>
              <a:rPr lang="en-GB" sz="1200" b="1" dirty="0" err="1">
                <a:solidFill>
                  <a:srgbClr val="FFFFFF"/>
                </a:solidFill>
                <a:latin typeface="Arial" charset="0"/>
              </a:rPr>
              <a:t>Engl</a:t>
            </a:r>
            <a:r>
              <a:rPr lang="en-GB" sz="1200" b="1" dirty="0">
                <a:solidFill>
                  <a:srgbClr val="FFFFFF"/>
                </a:solidFill>
                <a:latin typeface="Arial" charset="0"/>
              </a:rPr>
              <a:t> J Med 2016;374:363-371</a:t>
            </a:r>
          </a:p>
        </p:txBody>
      </p:sp>
      <p:pic>
        <p:nvPicPr>
          <p:cNvPr id="6" name="Picture 5" descr="Image"/>
          <p:cNvPicPr>
            <a:picLocks noChangeAspect="1"/>
          </p:cNvPicPr>
          <p:nvPr/>
        </p:nvPicPr>
        <p:blipFill>
          <a:blip r:embed="rId4" cstate="print"/>
          <a:stretch>
            <a:fillRect/>
          </a:stretch>
        </p:blipFill>
        <p:spPr>
          <a:xfrm>
            <a:off x="-61039" y="72385"/>
            <a:ext cx="7002304" cy="731584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lPjHDUWgskk/VCIUp5YPgJI/AAAAAAAAALg/mfql5tAecU4/s1600/Addictive%2BBrain%2B1%2Baslide31.gif">
            <a:extLst>
              <a:ext uri="{FF2B5EF4-FFF2-40B4-BE49-F238E27FC236}">
                <a16:creationId xmlns:a16="http://schemas.microsoft.com/office/drawing/2014/main" id="{521054E1-54E2-46C8-BF98-E91E2B777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
            <a:ext cx="10080625" cy="756046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4FA1CB2C-9AFB-45A8-A4EC-33C27875475C}"/>
              </a:ext>
            </a:extLst>
          </p:cNvPr>
          <p:cNvCxnSpPr>
            <a:cxnSpLocks/>
          </p:cNvCxnSpPr>
          <p:nvPr/>
        </p:nvCxnSpPr>
        <p:spPr bwMode="auto">
          <a:xfrm flipH="1">
            <a:off x="2144712" y="2865437"/>
            <a:ext cx="3048000" cy="1371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959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E3895D-2DF9-4F72-B9B7-CDE884852D2A}"/>
              </a:ext>
            </a:extLst>
          </p:cNvPr>
          <p:cNvSpPr txBox="1"/>
          <p:nvPr/>
        </p:nvSpPr>
        <p:spPr>
          <a:xfrm>
            <a:off x="773112" y="6825259"/>
            <a:ext cx="7620000" cy="461665"/>
          </a:xfrm>
          <a:prstGeom prst="rect">
            <a:avLst/>
          </a:prstGeom>
          <a:noFill/>
        </p:spPr>
        <p:txBody>
          <a:bodyPr wrap="square" rtlCol="0">
            <a:spAutoFit/>
          </a:bodyPr>
          <a:lstStyle/>
          <a:p>
            <a:r>
              <a:rPr lang="en-US" dirty="0">
                <a:solidFill>
                  <a:schemeClr val="bg1"/>
                </a:solidFill>
              </a:rPr>
              <a:t>Connolly, Bell, Foxe, &amp; </a:t>
            </a:r>
            <a:r>
              <a:rPr lang="en-US" dirty="0" err="1">
                <a:solidFill>
                  <a:schemeClr val="bg1"/>
                </a:solidFill>
              </a:rPr>
              <a:t>Garavan</a:t>
            </a:r>
            <a:r>
              <a:rPr lang="en-US" dirty="0">
                <a:solidFill>
                  <a:schemeClr val="bg1"/>
                </a:solidFill>
              </a:rPr>
              <a:t>. </a:t>
            </a:r>
            <a:r>
              <a:rPr lang="en-US" i="1" dirty="0">
                <a:solidFill>
                  <a:schemeClr val="bg1"/>
                </a:solidFill>
              </a:rPr>
              <a:t>PLOS ONE</a:t>
            </a:r>
            <a:r>
              <a:rPr lang="en-US" dirty="0">
                <a:solidFill>
                  <a:schemeClr val="bg1"/>
                </a:solidFill>
              </a:rPr>
              <a:t>, vol. 8, 2013.</a:t>
            </a:r>
          </a:p>
        </p:txBody>
      </p:sp>
      <p:pic>
        <p:nvPicPr>
          <p:cNvPr id="1026" name="Picture 2" descr="https://journals.plos.org/plosone/article/figure/image?size=large&amp;id=10.1371/journal.pone.0059645.g001">
            <a:extLst>
              <a:ext uri="{FF2B5EF4-FFF2-40B4-BE49-F238E27FC236}">
                <a16:creationId xmlns:a16="http://schemas.microsoft.com/office/drawing/2014/main" id="{2B7F0669-B864-4654-BCBD-B25F8FA7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 y="427037"/>
            <a:ext cx="15632112" cy="602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3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165192-7775-4380-94E6-C66316251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12" y="1354871"/>
            <a:ext cx="8077200" cy="6057900"/>
          </a:xfrm>
          <a:prstGeom prst="rect">
            <a:avLst/>
          </a:prstGeom>
        </p:spPr>
      </p:pic>
      <p:sp>
        <p:nvSpPr>
          <p:cNvPr id="4" name="TextBox 3">
            <a:extLst>
              <a:ext uri="{FF2B5EF4-FFF2-40B4-BE49-F238E27FC236}">
                <a16:creationId xmlns:a16="http://schemas.microsoft.com/office/drawing/2014/main" id="{2C85FAF7-B5B5-4FEE-8652-E766A22E99AC}"/>
              </a:ext>
            </a:extLst>
          </p:cNvPr>
          <p:cNvSpPr txBox="1"/>
          <p:nvPr/>
        </p:nvSpPr>
        <p:spPr>
          <a:xfrm>
            <a:off x="2106612" y="523874"/>
            <a:ext cx="5867400" cy="830997"/>
          </a:xfrm>
          <a:prstGeom prst="rect">
            <a:avLst/>
          </a:prstGeom>
          <a:noFill/>
        </p:spPr>
        <p:txBody>
          <a:bodyPr wrap="square" rtlCol="0">
            <a:spAutoFit/>
          </a:bodyPr>
          <a:lstStyle/>
          <a:p>
            <a:pPr algn="ctr"/>
            <a:r>
              <a:rPr lang="en-US" dirty="0">
                <a:solidFill>
                  <a:schemeClr val="bg1"/>
                </a:solidFill>
              </a:rPr>
              <a:t>Changes in Cortical Density, Age 4 to Age 20 (from Averaged MRI Data)</a:t>
            </a:r>
          </a:p>
        </p:txBody>
      </p:sp>
    </p:spTree>
    <p:extLst>
      <p:ext uri="{BB962C8B-B14F-4D97-AF65-F5344CB8AC3E}">
        <p14:creationId xmlns:p14="http://schemas.microsoft.com/office/powerpoint/2010/main" val="185544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journals.plos.org/plosone/article/figure/image?size=large&amp;id=10.1371/journal.pone.0059645.g001">
            <a:extLst>
              <a:ext uri="{FF2B5EF4-FFF2-40B4-BE49-F238E27FC236}">
                <a16:creationId xmlns:a16="http://schemas.microsoft.com/office/drawing/2014/main" id="{4C62183D-6414-4AE6-BFA6-3C2E395D3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6738"/>
            <a:ext cx="10080625" cy="388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0075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2868</TotalTime>
  <Words>203</Words>
  <Application>Microsoft Office PowerPoint</Application>
  <PresentationFormat>Custom</PresentationFormat>
  <Paragraphs>4</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StarSymbol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Starbird</dc:creator>
  <cp:lastModifiedBy>Thomas Wilk</cp:lastModifiedBy>
  <cp:revision>20</cp:revision>
  <dcterms:modified xsi:type="dcterms:W3CDTF">2019-03-04T21:38:57Z</dcterms:modified>
</cp:coreProperties>
</file>